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84" r:id="rId3"/>
    <p:sldId id="590" r:id="rId4"/>
    <p:sldId id="609" r:id="rId5"/>
    <p:sldId id="591" r:id="rId6"/>
    <p:sldId id="592" r:id="rId7"/>
    <p:sldId id="610" r:id="rId8"/>
    <p:sldId id="611" r:id="rId9"/>
    <p:sldId id="604" r:id="rId10"/>
    <p:sldId id="605" r:id="rId11"/>
    <p:sldId id="612" r:id="rId12"/>
    <p:sldId id="614" r:id="rId13"/>
    <p:sldId id="613" r:id="rId14"/>
    <p:sldId id="615" r:id="rId15"/>
    <p:sldId id="616" r:id="rId16"/>
    <p:sldId id="606" r:id="rId17"/>
    <p:sldId id="607" r:id="rId18"/>
    <p:sldId id="608" r:id="rId19"/>
    <p:sldId id="617" r:id="rId20"/>
    <p:sldId id="618" r:id="rId21"/>
    <p:sldId id="619" r:id="rId22"/>
    <p:sldId id="620" r:id="rId23"/>
    <p:sldId id="621" r:id="rId24"/>
    <p:sldId id="622" r:id="rId25"/>
    <p:sldId id="623" r:id="rId26"/>
    <p:sldId id="624" r:id="rId27"/>
    <p:sldId id="625" r:id="rId28"/>
    <p:sldId id="626" r:id="rId29"/>
    <p:sldId id="627" r:id="rId30"/>
    <p:sldId id="628" r:id="rId31"/>
    <p:sldId id="629" r:id="rId32"/>
    <p:sldId id="630" r:id="rId33"/>
    <p:sldId id="631" r:id="rId34"/>
    <p:sldId id="632" r:id="rId35"/>
    <p:sldId id="633" r:id="rId36"/>
    <p:sldId id="634" r:id="rId37"/>
    <p:sldId id="635" r:id="rId38"/>
    <p:sldId id="636" r:id="rId39"/>
    <p:sldId id="637" r:id="rId40"/>
    <p:sldId id="638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69" autoAdjust="0"/>
  </p:normalViewPr>
  <p:slideViewPr>
    <p:cSldViewPr snapToGrid="0">
      <p:cViewPr varScale="1">
        <p:scale>
          <a:sx n="92" d="100"/>
          <a:sy n="92" d="100"/>
        </p:scale>
        <p:origin x="128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689E5-963E-4507-AE57-7C046DEF11E9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CDD29-F260-4640-8913-FA2722353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8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922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17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791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893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19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479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904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767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938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842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7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155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640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606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019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15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79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034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162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040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541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203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881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09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206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8889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670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128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392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347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492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478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946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746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444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3473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1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910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E4E50-030A-7B4A-9CEE-6C656B2B894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0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E055E-6D9F-4790-9D81-E142A2648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76F213-C835-413D-A761-2CF552565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D74A2-ADBD-483A-A2DC-E2AD0046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3D2E87-9AE7-4D50-9E4A-4119A9F6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D8844-B868-413D-B924-8F210519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39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B7704-F236-49DC-82D7-3F7F57F8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CDAE89-448C-4AC1-9289-04751A8B0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ECB68A-506C-4019-B252-28439917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CADDE9-D58E-48F4-8E18-6CFE893B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F0CA7D-AFAC-4D1E-8FB0-FE8818E4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4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F3EF7D-6ABA-4646-B800-DDE433738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5EEAE2-E86F-4D98-A5AE-F8662F573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D2355-4E23-413E-A4C5-34656076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082C2-3A68-403D-ADE0-B66ED6AF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31E382-60FB-49C4-8EDA-B2A2A583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185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标题 1"/>
          <p:cNvSpPr txBox="1">
            <a:spLocks/>
          </p:cNvSpPr>
          <p:nvPr userDrawn="1"/>
        </p:nvSpPr>
        <p:spPr>
          <a:xfrm>
            <a:off x="1849743" y="4233861"/>
            <a:ext cx="6509947" cy="566739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 sz="1867" dirty="0"/>
          </a:p>
        </p:txBody>
      </p:sp>
    </p:spTree>
    <p:extLst>
      <p:ext uri="{BB962C8B-B14F-4D97-AF65-F5344CB8AC3E}">
        <p14:creationId xmlns:p14="http://schemas.microsoft.com/office/powerpoint/2010/main" val="182236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B68A39A-923A-44B9-9A70-967E8DE99921}"/>
              </a:ext>
            </a:extLst>
          </p:cNvPr>
          <p:cNvSpPr/>
          <p:nvPr userDrawn="1"/>
        </p:nvSpPr>
        <p:spPr>
          <a:xfrm>
            <a:off x="1168400" y="952500"/>
            <a:ext cx="9855200" cy="4953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219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6265" y="11167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609600" y="230042"/>
            <a:ext cx="10363200" cy="5926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13"/>
          </p:nvPr>
        </p:nvSpPr>
        <p:spPr>
          <a:xfrm>
            <a:off x="9259976" y="247138"/>
            <a:ext cx="2932025" cy="592652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133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84790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47200" y="6492875"/>
            <a:ext cx="2844800" cy="365125"/>
          </a:xfrm>
        </p:spPr>
        <p:txBody>
          <a:bodyPr/>
          <a:lstStyle>
            <a:lvl1pPr algn="r">
              <a:defRPr sz="1200"/>
            </a:lvl1pPr>
          </a:lstStyle>
          <a:p>
            <a:fld id="{FD4F6516-883E-5242-B756-5F986E0946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06265" y="11167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6257"/>
            <a:ext cx="10972800" cy="760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33" b="0">
                <a:solidFill>
                  <a:srgbClr val="182E66"/>
                </a:solidFill>
                <a:latin typeface="微软雅黑"/>
                <a:ea typeface="微软雅黑"/>
                <a:cs typeface="微软雅黑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16" name="直接连接符 5">
            <a:extLst>
              <a:ext uri="{FF2B5EF4-FFF2-40B4-BE49-F238E27FC236}">
                <a16:creationId xmlns:a16="http://schemas.microsoft.com/office/drawing/2014/main" id="{41B9C53C-78DD-433F-AAD2-D47FA3787EAB}"/>
              </a:ext>
            </a:extLst>
          </p:cNvPr>
          <p:cNvCxnSpPr/>
          <p:nvPr userDrawn="1"/>
        </p:nvCxnSpPr>
        <p:spPr>
          <a:xfrm>
            <a:off x="-1306" y="916463"/>
            <a:ext cx="121724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BF5F08C-6953-8444-BDF8-5399D1DA1714}"/>
              </a:ext>
            </a:extLst>
          </p:cNvPr>
          <p:cNvSpPr/>
          <p:nvPr userDrawn="1"/>
        </p:nvSpPr>
        <p:spPr>
          <a:xfrm>
            <a:off x="-1" y="331341"/>
            <a:ext cx="507983" cy="584776"/>
          </a:xfrm>
          <a:prstGeom prst="rect">
            <a:avLst/>
          </a:prstGeom>
          <a:solidFill>
            <a:srgbClr val="182E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257A04C-B34B-E342-B2E9-67B959AA9F5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09600" y="1116734"/>
            <a:ext cx="10972800" cy="5239271"/>
          </a:xfrm>
          <a:prstGeom prst="rect">
            <a:avLst/>
          </a:prstGeom>
        </p:spPr>
        <p:txBody>
          <a:bodyPr lIns="90000"/>
          <a:lstStyle>
            <a:lvl1pPr marL="313192" indent="-313192">
              <a:buClr>
                <a:srgbClr val="1C2E62"/>
              </a:buClr>
              <a:buSzPct val="80000"/>
              <a:buFont typeface="Wingdings" pitchFamily="2" charset="2"/>
              <a:buChar char="l"/>
              <a:defRPr sz="2667">
                <a:latin typeface="微软雅黑"/>
                <a:ea typeface="微软雅黑"/>
                <a:cs typeface="微软雅黑"/>
              </a:defRPr>
            </a:lvl1pPr>
            <a:lvl2pPr marL="798580" indent="-188995">
              <a:buClr>
                <a:srgbClr val="1C2E62"/>
              </a:buClr>
              <a:buFont typeface="Arial" panose="020B0604020202020204" pitchFamily="34" charset="0"/>
              <a:buChar char="•"/>
              <a:defRPr sz="2133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427964" indent="-208795">
              <a:buFont typeface="Arial" panose="020B0604020202020204" pitchFamily="34" charset="0"/>
              <a:buChar char="•"/>
              <a:defRPr sz="1867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8BF5E5-241F-4A4A-843B-8336C8765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950" y="206144"/>
            <a:ext cx="615553" cy="615553"/>
          </a:xfrm>
          <a:prstGeom prst="rect">
            <a:avLst/>
          </a:prstGeom>
        </p:spPr>
      </p:pic>
      <p:pic>
        <p:nvPicPr>
          <p:cNvPr id="12" name="Picture 2" descr="子科技大学校徽图案带校名LOGO图片素材|png - 设计盒子">
            <a:extLst>
              <a:ext uri="{FF2B5EF4-FFF2-40B4-BE49-F238E27FC236}">
                <a16:creationId xmlns:a16="http://schemas.microsoft.com/office/drawing/2014/main" id="{CAAF6B66-8C7C-6E41-AF0B-AA27ED6EFE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11430503" y="160691"/>
            <a:ext cx="740635" cy="6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729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2071359"/>
            <a:ext cx="5384800" cy="4054805"/>
          </a:xfrm>
          <a:prstGeom prst="rect">
            <a:avLst/>
          </a:prstGeom>
        </p:spPr>
        <p:txBody>
          <a:bodyPr/>
          <a:lstStyle>
            <a:lvl1pPr>
              <a:defRPr sz="2133">
                <a:latin typeface="微软雅黑"/>
                <a:ea typeface="微软雅黑"/>
                <a:cs typeface="微软雅黑"/>
              </a:defRPr>
            </a:lvl1pPr>
            <a:lvl2pPr>
              <a:defRPr sz="16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467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2071359"/>
            <a:ext cx="5384800" cy="4054805"/>
          </a:xfrm>
          <a:prstGeom prst="rect">
            <a:avLst/>
          </a:prstGeom>
        </p:spPr>
        <p:txBody>
          <a:bodyPr/>
          <a:lstStyle>
            <a:lvl1pPr>
              <a:defRPr sz="2133">
                <a:latin typeface="微软雅黑"/>
                <a:ea typeface="微软雅黑"/>
                <a:cs typeface="微软雅黑"/>
              </a:defRPr>
            </a:lvl1pPr>
            <a:lvl2pPr>
              <a:defRPr sz="16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467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06265" y="11167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dirty="0"/>
          </a:p>
        </p:txBody>
      </p:sp>
      <p:cxnSp>
        <p:nvCxnSpPr>
          <p:cNvPr id="9" name="直接连接符 5">
            <a:extLst>
              <a:ext uri="{FF2B5EF4-FFF2-40B4-BE49-F238E27FC236}">
                <a16:creationId xmlns:a16="http://schemas.microsoft.com/office/drawing/2014/main" id="{41B9C53C-78DD-433F-AAD2-D47FA3787EAB}"/>
              </a:ext>
            </a:extLst>
          </p:cNvPr>
          <p:cNvCxnSpPr/>
          <p:nvPr userDrawn="1"/>
        </p:nvCxnSpPr>
        <p:spPr>
          <a:xfrm>
            <a:off x="9779" y="816707"/>
            <a:ext cx="121724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15">
            <a:extLst>
              <a:ext uri="{FF2B5EF4-FFF2-40B4-BE49-F238E27FC236}">
                <a16:creationId xmlns:a16="http://schemas.microsoft.com/office/drawing/2014/main" id="{E6457CA3-06E1-4764-B4C3-0EF5559B0DD9}"/>
              </a:ext>
            </a:extLst>
          </p:cNvPr>
          <p:cNvCxnSpPr>
            <a:cxnSpLocks/>
          </p:cNvCxnSpPr>
          <p:nvPr userDrawn="1"/>
        </p:nvCxnSpPr>
        <p:spPr>
          <a:xfrm>
            <a:off x="10160751" y="815791"/>
            <a:ext cx="202147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2"/>
          <p:cNvSpPr>
            <a:spLocks noGrp="1"/>
          </p:cNvSpPr>
          <p:nvPr>
            <p:ph type="body" idx="13"/>
          </p:nvPr>
        </p:nvSpPr>
        <p:spPr>
          <a:xfrm>
            <a:off x="609600" y="214211"/>
            <a:ext cx="10363200" cy="59265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type="body" idx="14"/>
          </p:nvPr>
        </p:nvSpPr>
        <p:spPr>
          <a:xfrm>
            <a:off x="9259974" y="247138"/>
            <a:ext cx="2932025" cy="592652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133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2188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6509947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1065730"/>
            <a:ext cx="6509947" cy="3661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6509947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接连接符 5">
            <a:extLst>
              <a:ext uri="{FF2B5EF4-FFF2-40B4-BE49-F238E27FC236}">
                <a16:creationId xmlns:a16="http://schemas.microsoft.com/office/drawing/2014/main" id="{41B9C53C-78DD-433F-AAD2-D47FA3787EAB}"/>
              </a:ext>
            </a:extLst>
          </p:cNvPr>
          <p:cNvCxnSpPr/>
          <p:nvPr userDrawn="1"/>
        </p:nvCxnSpPr>
        <p:spPr>
          <a:xfrm>
            <a:off x="9779" y="816707"/>
            <a:ext cx="121724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15">
            <a:extLst>
              <a:ext uri="{FF2B5EF4-FFF2-40B4-BE49-F238E27FC236}">
                <a16:creationId xmlns:a16="http://schemas.microsoft.com/office/drawing/2014/main" id="{E6457CA3-06E1-4764-B4C3-0EF5559B0DD9}"/>
              </a:ext>
            </a:extLst>
          </p:cNvPr>
          <p:cNvCxnSpPr>
            <a:cxnSpLocks/>
          </p:cNvCxnSpPr>
          <p:nvPr userDrawn="1"/>
        </p:nvCxnSpPr>
        <p:spPr>
          <a:xfrm>
            <a:off x="10160751" y="815791"/>
            <a:ext cx="202147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9259974" y="247138"/>
            <a:ext cx="2932025" cy="592652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133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49600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8E47064-9CDF-6B43-BCB8-99B96D49A4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2800" y="1394271"/>
            <a:ext cx="10566400" cy="5049688"/>
          </a:xfrm>
          <a:prstGeom prst="rect">
            <a:avLst/>
          </a:prstGeom>
        </p:spPr>
        <p:txBody>
          <a:bodyPr/>
          <a:lstStyle>
            <a:lvl1pPr marL="300592" indent="-300592">
              <a:lnSpc>
                <a:spcPct val="100000"/>
              </a:lnSpc>
              <a:buClr>
                <a:srgbClr val="C00000"/>
              </a:buClr>
              <a:buSzPct val="75000"/>
              <a:buFont typeface="Wingdings" pitchFamily="2" charset="2"/>
              <a:buChar char="l"/>
              <a:defRPr b="0">
                <a:latin typeface="+mn-lt"/>
                <a:ea typeface="黑体" panose="02010609060101010101" pitchFamily="49" charset="-122"/>
              </a:defRPr>
            </a:lvl1pPr>
            <a:lvl2pPr marL="800080" indent="-306892">
              <a:lnSpc>
                <a:spcPct val="100000"/>
              </a:lnSpc>
              <a:buClr>
                <a:schemeClr val="tx1"/>
              </a:buClr>
              <a:buSzPct val="100000"/>
              <a:buFont typeface="系统字体"/>
              <a:buChar char="—"/>
              <a:defRPr>
                <a:latin typeface="+mn-lt"/>
                <a:ea typeface="黑体" panose="02010609060101010101" pitchFamily="49" charset="-122"/>
              </a:defRPr>
            </a:lvl2pPr>
            <a:lvl3pPr marL="1142971" indent="-228594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ea typeface="黑体" panose="02010609060101010101" pitchFamily="49" charset="-122"/>
              </a:defRPr>
            </a:lvl3pPr>
          </a:lstStyle>
          <a:p>
            <a:r>
              <a:rPr kumimoji="1" lang="en-US" altLang="zh-CN" dirty="0"/>
              <a:t>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pPr lvl="1"/>
            <a:r>
              <a:rPr kumimoji="1" lang="en-US" altLang="zh-CN" dirty="0"/>
              <a:t>level2</a:t>
            </a:r>
          </a:p>
          <a:p>
            <a:pPr lvl="2"/>
            <a:r>
              <a:rPr kumimoji="1" lang="en-US" altLang="zh-CN" dirty="0"/>
              <a:t>level3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A186B7-B96A-1548-9D54-04B61955C558}"/>
              </a:ext>
            </a:extLst>
          </p:cNvPr>
          <p:cNvGrpSpPr/>
          <p:nvPr userDrawn="1"/>
        </p:nvGrpSpPr>
        <p:grpSpPr>
          <a:xfrm>
            <a:off x="914401" y="1108614"/>
            <a:ext cx="9534047" cy="118023"/>
            <a:chOff x="812800" y="1097595"/>
            <a:chExt cx="9534046" cy="118023"/>
          </a:xfrm>
        </p:grpSpPr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A7F4805F-FA53-B443-9DB3-074D6FEF2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800" y="1107618"/>
              <a:ext cx="5292000" cy="1080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zh-CN" altLang="en-US" sz="1800"/>
            </a:p>
          </p:txBody>
        </p:sp>
        <p:sp>
          <p:nvSpPr>
            <p:cNvPr id="13" name="Line 3">
              <a:extLst>
                <a:ext uri="{FF2B5EF4-FFF2-40B4-BE49-F238E27FC236}">
                  <a16:creationId xmlns:a16="http://schemas.microsoft.com/office/drawing/2014/main" id="{D7FE70EB-2D42-434D-A10A-6213B96AC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800" y="1097595"/>
              <a:ext cx="9534046" cy="15753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14" name="标题 1">
            <a:extLst>
              <a:ext uri="{FF2B5EF4-FFF2-40B4-BE49-F238E27FC236}">
                <a16:creationId xmlns:a16="http://schemas.microsoft.com/office/drawing/2014/main" id="{38B0C4C5-0C26-904C-8948-6FE07C16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08923"/>
            <a:ext cx="10566400" cy="967796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latin typeface="+mn-lt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4AE42BBF-AA06-0E4D-AE6A-363158F5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Calibri Light" panose="020F0502020204030204" pitchFamily="34" charset="0"/>
                <a:ea typeface="SimSun" panose="02010600030101010101" pitchFamily="2" charset="-122"/>
                <a:cs typeface="Calibri Light" panose="020F0502020204030204" pitchFamily="34" charset="0"/>
              </a:defRPr>
            </a:lvl1pPr>
          </a:lstStyle>
          <a:p>
            <a:fld id="{2C955C39-D9E8-BB40-9080-35AB47FDCF1F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453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39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DD41D-1688-4DF0-8313-C3735330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3762B-8A57-40CD-A6E2-E29551B4F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A3A051-D207-46B2-807F-AF3B8107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2A4371-7DE7-43A9-BBBF-A34D98133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D0C70F-7D07-4202-80C3-1CFB2E86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671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9" name="直接连接符 6"/>
          <p:cNvCxnSpPr>
            <a:cxnSpLocks/>
          </p:cNvCxnSpPr>
          <p:nvPr/>
        </p:nvCxnSpPr>
        <p:spPr>
          <a:xfrm>
            <a:off x="609600" y="1427149"/>
            <a:ext cx="10972800" cy="1588"/>
          </a:xfrm>
          <a:prstGeom prst="line">
            <a:avLst/>
          </a:prstGeom>
          <a:ln w="57150" cap="flat" cmpd="sng" algn="ctr">
            <a:gradFill flip="none" rotWithShape="1">
              <a:gsLst>
                <a:gs pos="0">
                  <a:schemeClr val="accent1"/>
                </a:gs>
                <a:gs pos="20000">
                  <a:schemeClr val="accent2"/>
                </a:gs>
                <a:gs pos="40000">
                  <a:schemeClr val="accent3"/>
                </a:gs>
                <a:gs pos="60000">
                  <a:schemeClr val="accent4"/>
                </a:gs>
                <a:gs pos="80000">
                  <a:schemeClr val="accent5"/>
                </a:gs>
                <a:gs pos="100000">
                  <a:schemeClr val="accent6"/>
                </a:gs>
              </a:gsLst>
              <a:lin ang="0" scaled="1"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4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 w="6350" cmpd="dbl">
                  <a:solidFill>
                    <a:schemeClr val="bg2">
                      <a:lumMod val="25000"/>
                      <a:alpha val="50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1048595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1pPr>
            <a:lvl2pPr>
              <a:defRPr sz="240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2pPr>
            <a:lvl3pPr>
              <a:defRPr sz="200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3pPr>
            <a:lvl4pPr>
              <a:defRPr sz="180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4pPr>
            <a:lvl5pPr>
              <a:defRPr sz="180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10485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EBED-CB34-4533-A5FD-C8B2023C7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89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97413-4F1C-435F-8237-44D9ACE5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8A58EA-23D1-440E-940C-305F10638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CDE415-3D6D-4B8F-879D-2269A7EA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E63B8-96F6-4857-8EA6-E4932EA2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877531-C191-4EA6-A4C7-E5EB63D9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114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7133F-5218-4247-8CD0-ED15D4F7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C885D-95F9-448B-9603-1A1EA7BA2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4CA458-BA10-42C4-8412-F32A49B7D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7A4626-EE47-4E55-A79F-2598D8FD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282C04-A126-4E95-A9B1-E84EF988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A16102-379E-4F81-BDAB-3C5992CD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0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E6CE4-0AC5-4BE9-9364-A5274DC7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B9BA15-5F01-4862-879E-F167472AE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F1CEF6-DC5A-477E-8FDC-76CFAF978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3F6267-29F1-4134-82D3-18ED94616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F1A550-73B3-453D-A8B0-E23AF8A83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6D96D6-559A-40D4-B109-92FD258D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567A6E-91D9-41C8-A954-292B255B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F8F0F3-F1DB-4E0B-9B5A-92390F12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80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D976A-0FFF-4ABE-9D90-16B0EBBF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295264-475D-433A-8379-0CB93DE7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4A4377-0AD3-4A2B-BD1F-81A77B669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4FE35A-2B91-4D50-A76C-396385F7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51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CAE5CF-1817-4D84-8E5E-D208E6B7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74D743-367E-4BEA-A2BA-3E129C60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186273-9A0D-440B-8ECF-63C59B0D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2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0E8F7-1AFE-4F56-BAB3-D59A4876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F49F5C-61E2-489E-9277-54D90875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3ED1E1-492A-434D-9F6C-03202AC3F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51CD77-061C-48ED-8787-982C576F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A15817-EAE4-4248-8819-5FF3C635B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302793-4FD4-4407-AF7C-4D39156E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73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3AF9F-A4D0-48C6-A9F5-56D724484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F5B168-85EE-4A90-8006-455CD8A32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160908-F42F-409E-B66E-1E4163199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214C08-071E-4D18-B769-7857226B0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239E75-6C25-4362-9900-8BB50B67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1E1971-AD6E-4E9D-A08A-56A60D4F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2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E7BE22-53D9-45A6-AB99-D57F75AC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E24687-AFF6-49E2-B8BE-B423C0164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709EB4-BB2C-49BE-8A9D-A514B525F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AE458-C5A4-488B-A25F-D52B30F088E3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0E9F5E-63D4-4872-82DF-B0E9C2025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5A1D83-45C4-4B8A-A19F-A499F7F3B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92528-A937-4096-9F97-B5A663261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137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 userDrawn="1"/>
        </p:nvGrpSpPr>
        <p:grpSpPr>
          <a:xfrm>
            <a:off x="1910137" y="2403419"/>
            <a:ext cx="6198056" cy="2494951"/>
            <a:chOff x="2411459" y="1594479"/>
            <a:chExt cx="4648542" cy="1871213"/>
          </a:xfrm>
          <a:solidFill>
            <a:srgbClr val="D9D9D9"/>
          </a:solidFill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26D0233-8ABB-47ED-B63D-788DA5511B6C}"/>
                </a:ext>
              </a:extLst>
            </p:cNvPr>
            <p:cNvSpPr txBox="1"/>
            <p:nvPr/>
          </p:nvSpPr>
          <p:spPr>
            <a:xfrm>
              <a:off x="2411459" y="1594479"/>
              <a:ext cx="4622752" cy="66744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endParaRPr lang="zh-CN" altLang="en-US" sz="5333" spc="131" dirty="0">
                <a:solidFill>
                  <a:srgbClr val="193375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5572C44-53B4-43BE-983B-E88B31CFDC28}"/>
                </a:ext>
              </a:extLst>
            </p:cNvPr>
            <p:cNvSpPr txBox="1"/>
            <p:nvPr/>
          </p:nvSpPr>
          <p:spPr>
            <a:xfrm>
              <a:off x="2424225" y="3111268"/>
              <a:ext cx="4635776" cy="3544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867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D4F6516-883E-5242-B756-5F986E094651}" type="slidenum">
              <a:rPr lang="en-US" altLang="zh-CN" smtClean="0"/>
              <a:pPr algn="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918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FA081F13-7C42-9E48-AEE6-17F2D409C6DB}"/>
              </a:ext>
            </a:extLst>
          </p:cNvPr>
          <p:cNvSpPr txBox="1"/>
          <p:nvPr/>
        </p:nvSpPr>
        <p:spPr>
          <a:xfrm>
            <a:off x="3645909" y="4478971"/>
            <a:ext cx="507973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733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Rao Xuan   </a:t>
            </a:r>
            <a:endParaRPr kumimoji="1" lang="zh-CN" altLang="en-US" sz="3733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  <p:sp>
        <p:nvSpPr>
          <p:cNvPr id="5" name="矩形 27"/>
          <p:cNvSpPr/>
          <p:nvPr/>
        </p:nvSpPr>
        <p:spPr>
          <a:xfrm>
            <a:off x="0" y="2354078"/>
            <a:ext cx="12192000" cy="1603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244" tIns="57123" rIns="114244" bIns="571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dirty="0"/>
              <a:t>Location Prediction over Sparse User Mobility Traces Using RNNs: Flashback in Hidden States!</a:t>
            </a:r>
            <a:endParaRPr lang="en-US" altLang="zh-CN" sz="36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5887742" y="3957387"/>
            <a:ext cx="416516" cy="25020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244" tIns="57123" rIns="114244" bIns="571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8"/>
          </a:p>
        </p:txBody>
      </p:sp>
      <p:sp>
        <p:nvSpPr>
          <p:cNvPr id="2" name="TextBox 1"/>
          <p:cNvSpPr txBox="1"/>
          <p:nvPr/>
        </p:nvSpPr>
        <p:spPr>
          <a:xfrm>
            <a:off x="-4511040" y="169468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4A7BF-CC8F-4FFF-BBA2-404D784AA194}"/>
              </a:ext>
            </a:extLst>
          </p:cNvPr>
          <p:cNvSpPr txBox="1"/>
          <p:nvPr/>
        </p:nvSpPr>
        <p:spPr>
          <a:xfrm>
            <a:off x="4483437" y="5535038"/>
            <a:ext cx="340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2021-10-2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55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"/>
    </mc:Choice>
    <mc:Fallback xmlns="">
      <p:transition spd="slow" advTm="256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10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8" y="330461"/>
            <a:ext cx="574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Adaptive Sequence </a:t>
            </a:r>
            <a:r>
              <a:rPr lang="en-US" altLang="zh-CN" sz="3200" b="1" dirty="0" err="1"/>
              <a:t>Partitioner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F56B07-A809-4E64-8FF3-B4291892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0" y="915236"/>
            <a:ext cx="8926033" cy="35645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2BD1DE-61EC-4C69-92A0-4BF9271EB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7" y="4884464"/>
            <a:ext cx="5357839" cy="12144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9D5264-9140-45A6-818F-F084CEDE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93" y="5107733"/>
            <a:ext cx="4917524" cy="76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6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11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8" y="330461"/>
            <a:ext cx="574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Adaptive Sequence </a:t>
            </a:r>
            <a:r>
              <a:rPr lang="en-US" altLang="zh-CN" sz="3200" b="1" dirty="0" err="1"/>
              <a:t>Partitioner</a:t>
            </a:r>
            <a:endParaRPr lang="zh-CN" altLang="en-US" sz="32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97F41FB-B7CC-485C-8DC4-E8A23C6E860F}"/>
              </a:ext>
            </a:extLst>
          </p:cNvPr>
          <p:cNvSpPr/>
          <p:nvPr/>
        </p:nvSpPr>
        <p:spPr>
          <a:xfrm>
            <a:off x="6096000" y="16684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Since the </a:t>
            </a:r>
            <a:r>
              <a:rPr lang="zh-CN" altLang="en-US" b="1" dirty="0"/>
              <a:t>stacked layers </a:t>
            </a:r>
            <a:r>
              <a:rPr lang="zh-CN" altLang="en-US" dirty="0"/>
              <a:t>in ASP capture </a:t>
            </a:r>
            <a:r>
              <a:rPr lang="zh-CN" altLang="en-US" b="1" dirty="0"/>
              <a:t>different granularities</a:t>
            </a:r>
            <a:r>
              <a:rPr lang="zh-CN" altLang="en-US" dirty="0"/>
              <a:t>, the sequence composition should be determined by all of them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A9BF01-7B85-4B9D-A733-77F23AB7DA16}"/>
              </a:ext>
            </a:extLst>
          </p:cNvPr>
          <p:cNvSpPr/>
          <p:nvPr/>
        </p:nvSpPr>
        <p:spPr>
          <a:xfrm>
            <a:off x="6881587" y="2766353"/>
            <a:ext cx="3575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/>
              <a:t>L</a:t>
            </a:r>
            <a:r>
              <a:rPr lang="zh-CN" altLang="en-US" b="1" dirty="0"/>
              <a:t>ayer-wise</a:t>
            </a:r>
            <a:r>
              <a:rPr lang="zh-CN" altLang="en-US" dirty="0"/>
              <a:t> attention mechanism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9B594D-16AC-4B45-8FEF-8B154F9F6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3277167"/>
            <a:ext cx="5772150" cy="577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B7DB0F-78BF-4CE7-8F49-411AA8C98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30" y="5000863"/>
            <a:ext cx="3548088" cy="4905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28A2492-91B5-4E60-B11C-6AD4BA9D43BA}"/>
              </a:ext>
            </a:extLst>
          </p:cNvPr>
          <p:cNvSpPr/>
          <p:nvPr/>
        </p:nvSpPr>
        <p:spPr>
          <a:xfrm>
            <a:off x="6881587" y="4140990"/>
            <a:ext cx="5040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ggregate </a:t>
            </a:r>
            <a:r>
              <a:rPr lang="zh-CN" altLang="en-US" dirty="0"/>
              <a:t>the hidden states </a:t>
            </a:r>
            <a:r>
              <a:rPr lang="en-US" altLang="zh-CN" dirty="0"/>
              <a:t>to get the output of </a:t>
            </a:r>
            <a:r>
              <a:rPr lang="en-US" altLang="zh-CN" b="1" dirty="0"/>
              <a:t>each time step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CF41AE7-2775-4A5A-82CA-96E85EC13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11"/>
            <a:ext cx="5968813" cy="508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0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12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8" y="330461"/>
            <a:ext cx="574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Power-law Attention Mechanism</a:t>
            </a:r>
            <a:endParaRPr lang="zh-CN" altLang="en-US" sz="32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2128EB-2866-496A-A8C5-6B730D49D7BE}"/>
              </a:ext>
            </a:extLst>
          </p:cNvPr>
          <p:cNvSpPr/>
          <p:nvPr/>
        </p:nvSpPr>
        <p:spPr>
          <a:xfrm>
            <a:off x="455468" y="1164513"/>
            <a:ext cx="88917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integrate spatial and temporal contexts of each check-in into model.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F9A6C9-6ED5-4F48-8DAB-DDF443AD05D2}"/>
              </a:ext>
            </a:extLst>
          </p:cNvPr>
          <p:cNvSpPr/>
          <p:nvPr/>
        </p:nvSpPr>
        <p:spPr>
          <a:xfrm>
            <a:off x="6592299" y="1834366"/>
            <a:ext cx="3473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ntroduce spatio-temporal bias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2750CF-304F-401C-B6D3-A20AEDB18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019" y="3060340"/>
            <a:ext cx="4666626" cy="6080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59F817-D64C-45C8-A628-9E4ECF352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19" y="2335621"/>
            <a:ext cx="5364763" cy="5303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F935D4-666D-47AD-9393-1141F3AF7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20" y="4435226"/>
            <a:ext cx="5318004" cy="5700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A7A95F-7041-4F07-A1A5-11B540EE8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19" y="4936480"/>
            <a:ext cx="4418261" cy="103709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4EEA805-D9D4-4D1D-8DDA-0192DA356872}"/>
              </a:ext>
            </a:extLst>
          </p:cNvPr>
          <p:cNvSpPr/>
          <p:nvPr/>
        </p:nvSpPr>
        <p:spPr>
          <a:xfrm>
            <a:off x="6592299" y="3800291"/>
            <a:ext cx="2709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en-US" altLang="zh-CN" dirty="0"/>
              <a:t>Compute weight score.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FACCBE8-CAD5-4F2A-9B28-E2C13760A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3" y="1626178"/>
            <a:ext cx="5913996" cy="504221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9DFB0F8-92C8-4897-BA67-02E2F30A8D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02" y="6069009"/>
            <a:ext cx="2186003" cy="4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5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13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8" y="330461"/>
            <a:ext cx="574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Training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DEE656A-065D-429A-85D7-8B76689C2101}"/>
              </a:ext>
            </a:extLst>
          </p:cNvPr>
          <p:cNvSpPr/>
          <p:nvPr/>
        </p:nvSpPr>
        <p:spPr>
          <a:xfrm>
            <a:off x="793172" y="141731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The </a:t>
            </a:r>
            <a:r>
              <a:rPr lang="zh-CN" altLang="en-US" b="1" dirty="0"/>
              <a:t>output layer </a:t>
            </a:r>
            <a:r>
              <a:rPr lang="zh-CN" altLang="en-US" dirty="0"/>
              <a:t>of ASPPA consists of two fully connected</a:t>
            </a:r>
          </a:p>
          <a:p>
            <a:r>
              <a:rPr lang="zh-CN" altLang="en-US" dirty="0"/>
              <a:t>layers and a drop-out layer.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Objective function.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E15B25-D693-487C-B717-2B3F6E54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4" y="3221761"/>
            <a:ext cx="7215240" cy="16716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6AD1AC-3287-4700-A1E4-99CD10EFB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13" y="5220532"/>
            <a:ext cx="7324779" cy="10096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08E7BC0-880B-4617-9085-94AAD30EE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4" y="2078182"/>
            <a:ext cx="6933026" cy="9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FA081F13-7C42-9E48-AEE6-17F2D409C6DB}"/>
              </a:ext>
            </a:extLst>
          </p:cNvPr>
          <p:cNvSpPr txBox="1"/>
          <p:nvPr/>
        </p:nvSpPr>
        <p:spPr>
          <a:xfrm>
            <a:off x="3645909" y="4478971"/>
            <a:ext cx="507973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733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Rao Xuan   </a:t>
            </a:r>
            <a:endParaRPr kumimoji="1" lang="zh-CN" altLang="en-US" sz="3733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  <p:sp>
        <p:nvSpPr>
          <p:cNvPr id="5" name="矩形 27"/>
          <p:cNvSpPr/>
          <p:nvPr/>
        </p:nvSpPr>
        <p:spPr>
          <a:xfrm>
            <a:off x="0" y="2354078"/>
            <a:ext cx="12192000" cy="1603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244" tIns="57123" rIns="114244" bIns="571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dirty="0"/>
              <a:t>STP-UDGAT: Spatial-Temporal-Preference User Dimensional</a:t>
            </a:r>
          </a:p>
          <a:p>
            <a:pPr algn="ctr"/>
            <a:r>
              <a:rPr lang="en-US" altLang="zh-CN" sz="3600" dirty="0"/>
              <a:t>Graph Attention Network for Next POI Recommendation</a:t>
            </a:r>
            <a:endParaRPr lang="en-US" altLang="zh-CN" sz="36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5887742" y="3957387"/>
            <a:ext cx="416516" cy="25020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244" tIns="57123" rIns="114244" bIns="571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8"/>
          </a:p>
        </p:txBody>
      </p:sp>
      <p:sp>
        <p:nvSpPr>
          <p:cNvPr id="2" name="TextBox 1"/>
          <p:cNvSpPr txBox="1"/>
          <p:nvPr/>
        </p:nvSpPr>
        <p:spPr>
          <a:xfrm>
            <a:off x="-4511040" y="169468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4A7BF-CC8F-4FFF-BBA2-404D784AA194}"/>
              </a:ext>
            </a:extLst>
          </p:cNvPr>
          <p:cNvSpPr txBox="1"/>
          <p:nvPr/>
        </p:nvSpPr>
        <p:spPr>
          <a:xfrm>
            <a:off x="4483437" y="5535038"/>
            <a:ext cx="340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2021-10-4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52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"/>
    </mc:Choice>
    <mc:Fallback xmlns="">
      <p:transition spd="slow" advTm="256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15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8" y="330461"/>
            <a:ext cx="574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Research direction</a:t>
            </a:r>
            <a:endParaRPr lang="zh-CN" altLang="en-US" sz="32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B9F145-83DF-4F1E-BBD1-DD852FD00D9E}"/>
              </a:ext>
            </a:extLst>
          </p:cNvPr>
          <p:cNvSpPr/>
          <p:nvPr/>
        </p:nvSpPr>
        <p:spPr>
          <a:xfrm>
            <a:off x="370368" y="1354143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Existing studies </a:t>
            </a:r>
            <a:r>
              <a:rPr lang="zh-CN" altLang="en-US" dirty="0"/>
              <a:t>learn POI-POI relationships in </a:t>
            </a:r>
            <a:r>
              <a:rPr lang="zh-CN" altLang="en-US" b="1" dirty="0"/>
              <a:t>a local view </a:t>
            </a:r>
            <a:r>
              <a:rPr lang="zh-CN" altLang="en-US" dirty="0"/>
              <a:t>based on </a:t>
            </a:r>
            <a:r>
              <a:rPr lang="zh-CN" altLang="en-US" b="1" dirty="0"/>
              <a:t>independent user </a:t>
            </a:r>
            <a:r>
              <a:rPr lang="zh-CN" altLang="en-US" dirty="0"/>
              <a:t>visit sequences.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 Propose to learn POI-POI relationships from both </a:t>
            </a:r>
            <a:r>
              <a:rPr lang="en-US" altLang="zh-CN" b="1" dirty="0"/>
              <a:t>local and global views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Learns </a:t>
            </a:r>
            <a:r>
              <a:rPr lang="en-US" altLang="zh-CN" b="1" dirty="0"/>
              <a:t>POI-POI relationships </a:t>
            </a:r>
            <a:r>
              <a:rPr lang="en-US" altLang="zh-CN" dirty="0"/>
              <a:t>based on </a:t>
            </a:r>
            <a:r>
              <a:rPr lang="en-US" altLang="zh-CN" b="1" dirty="0"/>
              <a:t>spatial, temporal and preference</a:t>
            </a:r>
            <a:r>
              <a:rPr lang="en-US" altLang="zh-CN" dirty="0"/>
              <a:t> factors by concurrently </a:t>
            </a:r>
            <a:r>
              <a:rPr lang="en-US" altLang="zh-CN" b="1" dirty="0"/>
              <a:t>exploiting personalized </a:t>
            </a:r>
            <a:r>
              <a:rPr lang="en-US" altLang="zh-CN" dirty="0"/>
              <a:t>user preference and </a:t>
            </a:r>
            <a:r>
              <a:rPr lang="en-US" altLang="zh-CN" b="1" dirty="0"/>
              <a:t>exploring new POIs in global </a:t>
            </a:r>
            <a:r>
              <a:rPr lang="en-US" altLang="zh-CN" dirty="0"/>
              <a:t>spatial-temporal-preference </a:t>
            </a:r>
            <a:r>
              <a:rPr lang="en-US" altLang="zh-CN" dirty="0" err="1"/>
              <a:t>neighbourhoods</a:t>
            </a:r>
            <a:r>
              <a:rPr lang="en-US" altLang="zh-C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Learns </a:t>
            </a:r>
            <a:r>
              <a:rPr lang="en-US" altLang="zh-CN" b="1" dirty="0"/>
              <a:t>user-user relationships</a:t>
            </a:r>
            <a:r>
              <a:rPr lang="en-US" altLang="zh-CN" dirty="0"/>
              <a:t>, allowing users to </a:t>
            </a:r>
            <a:r>
              <a:rPr lang="en-US" altLang="zh-CN" b="1" dirty="0"/>
              <a:t>selectively</a:t>
            </a:r>
            <a:r>
              <a:rPr lang="en-US" altLang="zh-CN" dirty="0"/>
              <a:t> learn from other similar users.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42B4B9-9493-4448-85CE-5732C24D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791" y="1508429"/>
            <a:ext cx="5525484" cy="24947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631E7D-8C1B-4936-8365-42DE085E3D39}"/>
              </a:ext>
            </a:extLst>
          </p:cNvPr>
          <p:cNvSpPr/>
          <p:nvPr/>
        </p:nvSpPr>
        <p:spPr>
          <a:xfrm>
            <a:off x="6388396" y="418792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similar users with a common preference in shopping mall POIs can be used to support recommendations to a user who likes shopping malls.</a:t>
            </a:r>
          </a:p>
        </p:txBody>
      </p:sp>
    </p:spTree>
    <p:extLst>
      <p:ext uri="{BB962C8B-B14F-4D97-AF65-F5344CB8AC3E}">
        <p14:creationId xmlns:p14="http://schemas.microsoft.com/office/powerpoint/2010/main" val="33824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16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Framework</a:t>
            </a:r>
            <a:endParaRPr lang="zh-CN" altLang="en-US" sz="32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7DEEE3-614B-48C5-A11B-91D88B045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2" y="1039701"/>
            <a:ext cx="8574538" cy="46008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13B296-2AEF-444D-85C5-0EB454951707}"/>
              </a:ext>
            </a:extLst>
          </p:cNvPr>
          <p:cNvSpPr txBox="1"/>
          <p:nvPr/>
        </p:nvSpPr>
        <p:spPr>
          <a:xfrm>
            <a:off x="8236954" y="5026702"/>
            <a:ext cx="3693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Local</a:t>
            </a:r>
            <a:r>
              <a:rPr lang="en-US" altLang="zh-CN" dirty="0"/>
              <a:t> Preference POI-POI </a:t>
            </a:r>
          </a:p>
          <a:p>
            <a:r>
              <a:rPr lang="en-US" altLang="zh-CN" dirty="0"/>
              <a:t>Learning(</a:t>
            </a:r>
            <a:r>
              <a:rPr lang="en-US" altLang="zh-CN" b="1" dirty="0"/>
              <a:t>Exploitation</a:t>
            </a:r>
            <a:r>
              <a:rPr lang="en-US" altLang="zh-CN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STP</a:t>
            </a:r>
            <a:r>
              <a:rPr lang="en-US" altLang="zh-CN" dirty="0"/>
              <a:t> POI-POI Learning(</a:t>
            </a:r>
            <a:r>
              <a:rPr lang="en-US" altLang="zh-CN" b="1" dirty="0"/>
              <a:t>Exploration</a:t>
            </a:r>
            <a:r>
              <a:rPr lang="en-US" altLang="zh-CN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User-User</a:t>
            </a:r>
            <a:r>
              <a:rPr lang="en-US" altLang="zh-CN" dirty="0"/>
              <a:t> Learning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A16A05-C23B-4D7E-B6A9-43947828273D}"/>
              </a:ext>
            </a:extLst>
          </p:cNvPr>
          <p:cNvSpPr txBox="1"/>
          <p:nvPr/>
        </p:nvSpPr>
        <p:spPr>
          <a:xfrm>
            <a:off x="3301410" y="5979967"/>
            <a:ext cx="357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</a:t>
            </a:r>
            <a:r>
              <a:rPr lang="en-US" altLang="zh-CN" b="1" dirty="0"/>
              <a:t>GAT</a:t>
            </a:r>
            <a:r>
              <a:rPr lang="en-US" altLang="zh-CN" dirty="0"/>
              <a:t> as main blocking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86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17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DGAT</a:t>
            </a:r>
            <a:endParaRPr lang="zh-CN" altLang="en-US" sz="32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F2869C-118D-4851-A67D-9991A2EF0DE9}"/>
              </a:ext>
            </a:extLst>
          </p:cNvPr>
          <p:cNvSpPr/>
          <p:nvPr/>
        </p:nvSpPr>
        <p:spPr>
          <a:xfrm>
            <a:off x="232926" y="1069975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GAT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484247-3D9C-40B9-9994-3268E7A9131F}"/>
              </a:ext>
            </a:extLst>
          </p:cNvPr>
          <p:cNvSpPr/>
          <p:nvPr/>
        </p:nvSpPr>
        <p:spPr>
          <a:xfrm>
            <a:off x="232926" y="1765581"/>
            <a:ext cx="5545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ompute a hidden representation for </a:t>
            </a:r>
            <a:r>
              <a:rPr lang="en-US" altLang="zh-CN" dirty="0"/>
              <a:t>a </a:t>
            </a:r>
            <a:r>
              <a:rPr lang="zh-CN" altLang="en-US" dirty="0"/>
              <a:t>vertex by attending to each vertex in its </a:t>
            </a:r>
            <a:r>
              <a:rPr lang="zh-CN" altLang="en-US" b="1" dirty="0"/>
              <a:t>neighbourhood set </a:t>
            </a:r>
            <a:r>
              <a:rPr lang="zh-CN" altLang="en-US" dirty="0"/>
              <a:t>from a graph </a:t>
            </a:r>
            <a:r>
              <a:rPr lang="en-US" altLang="zh-CN" dirty="0"/>
              <a:t>G</a:t>
            </a:r>
            <a:r>
              <a:rPr lang="zh-CN" altLang="en-US" dirty="0"/>
              <a:t> .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E5D785-6CC8-48C5-9A4E-6DE59763F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3" y="3187725"/>
            <a:ext cx="4324382" cy="5000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B2C02E-1C1A-46B6-B5D2-15008DBF4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3" y="4227434"/>
            <a:ext cx="5748380" cy="10906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B369838-7778-47A0-AC60-29A322DC2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0" y="5862710"/>
            <a:ext cx="4295806" cy="75724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BFAF7E8-8E8F-42CB-B7B6-F6CBBC8034E5}"/>
              </a:ext>
            </a:extLst>
          </p:cNvPr>
          <p:cNvSpPr/>
          <p:nvPr/>
        </p:nvSpPr>
        <p:spPr>
          <a:xfrm>
            <a:off x="2331086" y="2610898"/>
            <a:ext cx="2323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A is </a:t>
            </a:r>
            <a:r>
              <a:rPr lang="zh-CN" altLang="en-US" b="1" dirty="0"/>
              <a:t>adjacency option</a:t>
            </a:r>
            <a:r>
              <a:rPr lang="en-US" altLang="zh-CN" dirty="0"/>
              <a:t>.</a:t>
            </a:r>
            <a:r>
              <a:rPr lang="zh-CN" altLang="en-US" b="1" dirty="0"/>
              <a:t>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6A15A8-0FE0-4EA2-9022-3D5D73D1E53C}"/>
              </a:ext>
            </a:extLst>
          </p:cNvPr>
          <p:cNvSpPr/>
          <p:nvPr/>
        </p:nvSpPr>
        <p:spPr>
          <a:xfrm>
            <a:off x="6096000" y="1071378"/>
            <a:ext cx="1218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/>
              <a:t>D</a:t>
            </a:r>
            <a:r>
              <a:rPr lang="zh-CN" altLang="en-US" sz="2400" dirty="0"/>
              <a:t>GAT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D405BA7-F670-4C30-856B-1A10690C31A1}"/>
              </a:ext>
            </a:extLst>
          </p:cNvPr>
          <p:cNvSpPr/>
          <p:nvPr/>
        </p:nvSpPr>
        <p:spPr>
          <a:xfrm>
            <a:off x="6096000" y="176558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T</a:t>
            </a:r>
            <a:r>
              <a:rPr lang="zh-CN" altLang="en-US" dirty="0"/>
              <a:t>he </a:t>
            </a:r>
            <a:r>
              <a:rPr lang="zh-CN" altLang="en-US" b="1" dirty="0"/>
              <a:t>scalar coefficients </a:t>
            </a:r>
            <a:r>
              <a:rPr lang="zh-CN" altLang="en-US" dirty="0"/>
              <a:t>are representative of</a:t>
            </a:r>
          </a:p>
          <a:p>
            <a:r>
              <a:rPr lang="zh-CN" altLang="en-US" dirty="0"/>
              <a:t>the </a:t>
            </a:r>
            <a:r>
              <a:rPr lang="zh-CN" altLang="en-US" b="1" dirty="0"/>
              <a:t>whole vector </a:t>
            </a:r>
            <a:r>
              <a:rPr lang="zh-CN" altLang="en-US" dirty="0"/>
              <a:t>representation for each neighbor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Each dimension of </a:t>
            </a:r>
            <a:r>
              <a:rPr lang="en-US" altLang="zh-CN" b="1" dirty="0"/>
              <a:t>neighbor vector j </a:t>
            </a:r>
            <a:r>
              <a:rPr lang="en-US" altLang="zh-CN" dirty="0"/>
              <a:t>would have its own coefficient.</a:t>
            </a:r>
            <a:r>
              <a:rPr lang="zh-CN" altLang="en-US" dirty="0"/>
              <a:t> 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5E40B98-6D30-4C31-AA6F-D2F2927518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53" y="3769975"/>
            <a:ext cx="4495833" cy="7524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B4CC138-0666-44BD-9C72-DD4D8BBB2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92" y="5058430"/>
            <a:ext cx="6291308" cy="3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4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18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PP-DGAT</a:t>
            </a:r>
            <a:endParaRPr lang="zh-CN" altLang="en-US" sz="32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C7AF2B-8B5D-4404-B8A8-6FE94EDA5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54" y="3147199"/>
            <a:ext cx="5776955" cy="247175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C9AF67F-8D31-42A7-A6A2-DAC2D2AEB5D1}"/>
              </a:ext>
            </a:extLst>
          </p:cNvPr>
          <p:cNvSpPr/>
          <p:nvPr/>
        </p:nvSpPr>
        <p:spPr>
          <a:xfrm>
            <a:off x="232926" y="1069975"/>
            <a:ext cx="3698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Learning From </a:t>
            </a:r>
            <a:r>
              <a:rPr lang="en-US" altLang="zh-CN" sz="2400" b="1" dirty="0"/>
              <a:t>Local View</a:t>
            </a:r>
            <a:endParaRPr lang="zh-CN" altLang="en-US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3AD0A9-4B25-459F-9799-BBD125607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3" y="1686379"/>
            <a:ext cx="6348459" cy="181928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05E3D83-CC52-4C9F-98F8-9FCCCC529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6" y="3906543"/>
            <a:ext cx="5538828" cy="13620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B10AD5-047A-4E3D-A2A6-79FFF28EF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4" y="5618955"/>
            <a:ext cx="3490938" cy="33814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62C5E13-D71B-4421-8ABF-497814527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7" y="6049456"/>
            <a:ext cx="2495568" cy="32861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965283E-5428-46A4-B1AB-28F734451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7" y="6460041"/>
            <a:ext cx="1357322" cy="33814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285BED2-2A91-4D06-8FDF-51A09C9320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97" y="6479091"/>
            <a:ext cx="1514486" cy="3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19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STP-DGAT</a:t>
            </a:r>
            <a:endParaRPr lang="zh-CN" altLang="en-US" sz="32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C9AF67F-8D31-42A7-A6A2-DAC2D2AEB5D1}"/>
              </a:ext>
            </a:extLst>
          </p:cNvPr>
          <p:cNvSpPr/>
          <p:nvPr/>
        </p:nvSpPr>
        <p:spPr>
          <a:xfrm>
            <a:off x="232926" y="106997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Learning From </a:t>
            </a:r>
            <a:r>
              <a:rPr lang="en-US" altLang="zh-CN" sz="2400" b="1" dirty="0"/>
              <a:t>Global View</a:t>
            </a:r>
            <a:endParaRPr lang="zh-CN" altLang="en-US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593721-4A1F-4F20-A7DB-5360F514E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0" y="4703440"/>
            <a:ext cx="5759740" cy="164564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AABB8A6-FE2C-4916-B69D-CBC9EE274F9F}"/>
              </a:ext>
            </a:extLst>
          </p:cNvPr>
          <p:cNvSpPr/>
          <p:nvPr/>
        </p:nvSpPr>
        <p:spPr>
          <a:xfrm>
            <a:off x="490370" y="168637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G</a:t>
            </a:r>
            <a:r>
              <a:rPr lang="zh-CN" altLang="en-US" b="1" dirty="0"/>
              <a:t>lobal STP factors </a:t>
            </a:r>
            <a:r>
              <a:rPr lang="zh-CN" altLang="en-US" dirty="0"/>
              <a:t>across </a:t>
            </a:r>
            <a:r>
              <a:rPr lang="zh-CN" altLang="en-US" b="1" dirty="0"/>
              <a:t>all users </a:t>
            </a:r>
            <a:r>
              <a:rPr lang="zh-CN" altLang="en-US" dirty="0"/>
              <a:t>to improve the recommendation task and user experience through the </a:t>
            </a:r>
            <a:r>
              <a:rPr lang="zh-CN" altLang="en-US" b="1" dirty="0"/>
              <a:t>exploration </a:t>
            </a:r>
            <a:r>
              <a:rPr lang="zh-CN" altLang="en-US" dirty="0"/>
              <a:t>of </a:t>
            </a:r>
            <a:r>
              <a:rPr lang="zh-CN" altLang="en-US" b="1" dirty="0"/>
              <a:t>new unvisited POIs </a:t>
            </a:r>
            <a:r>
              <a:rPr lang="zh-CN" altLang="en-US" dirty="0"/>
              <a:t>to better learn the POI-POI relationships.</a:t>
            </a:r>
          </a:p>
          <a:p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a </a:t>
            </a:r>
            <a:r>
              <a:rPr lang="zh-CN" altLang="en-US" b="1" dirty="0"/>
              <a:t>new POI </a:t>
            </a:r>
            <a:r>
              <a:rPr lang="zh-CN" altLang="en-US" dirty="0"/>
              <a:t>refers to an unvisited POI in the user</a:t>
            </a:r>
            <a:r>
              <a:rPr lang="en-US" altLang="zh-CN" dirty="0"/>
              <a:t>’</a:t>
            </a:r>
            <a:r>
              <a:rPr lang="zh-CN" altLang="en-US" dirty="0"/>
              <a:t>s historical POI visits</a:t>
            </a:r>
            <a:r>
              <a:rPr lang="en-US" altLang="zh-CN" dirty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l"/>
              <a:defRPr/>
            </a:pPr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l"/>
              <a:defRPr/>
            </a:pPr>
            <a:r>
              <a:rPr lang="en-US" altLang="zh-CN" dirty="0"/>
              <a:t>Construct </a:t>
            </a:r>
            <a:r>
              <a:rPr lang="en-US" altLang="zh-CN" b="1" dirty="0"/>
              <a:t>spatial graph</a:t>
            </a:r>
            <a:r>
              <a:rPr lang="en-US" altLang="zh-CN" dirty="0"/>
              <a:t>, </a:t>
            </a:r>
            <a:r>
              <a:rPr lang="en-US" altLang="zh-CN" b="1" dirty="0"/>
              <a:t>temporal graph</a:t>
            </a:r>
            <a:r>
              <a:rPr lang="en-US" altLang="zh-CN" dirty="0"/>
              <a:t>, and </a:t>
            </a:r>
            <a:r>
              <a:rPr lang="en-US" altLang="zh-CN" b="1" dirty="0"/>
              <a:t>preference graph</a:t>
            </a:r>
            <a:r>
              <a:rPr lang="en-US" altLang="zh-CN" dirty="0"/>
              <a:t>, respectively.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A7F6403-9D14-4BB0-864C-72AD732CF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85" y="1339408"/>
            <a:ext cx="3805265" cy="33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2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55FD0E-8EE2-480A-B31C-4A25B452462B}"/>
              </a:ext>
            </a:extLst>
          </p:cNvPr>
          <p:cNvSpPr txBox="1"/>
          <p:nvPr/>
        </p:nvSpPr>
        <p:spPr>
          <a:xfrm>
            <a:off x="547578" y="330461"/>
            <a:ext cx="2971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b="1" dirty="0"/>
              <a:t>Drawbacks</a:t>
            </a:r>
            <a:endParaRPr lang="zh-CN" altLang="en-US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C01CD4-999A-4B7E-97C1-879F86A63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" y="1073874"/>
            <a:ext cx="6253208" cy="22622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B53AA0-C3CA-425D-A1BC-7D249769ADE0}"/>
              </a:ext>
            </a:extLst>
          </p:cNvPr>
          <p:cNvSpPr/>
          <p:nvPr/>
        </p:nvSpPr>
        <p:spPr>
          <a:xfrm>
            <a:off x="203791" y="37571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I</a:t>
            </a:r>
            <a:r>
              <a:rPr lang="zh-CN" altLang="en-US" dirty="0"/>
              <a:t>ncorporate spatiotemporal factors into the recurrent hidden state passing process of RNNs.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834F6E-2EA4-42D5-BACD-A6AFD0EBF142}"/>
              </a:ext>
            </a:extLst>
          </p:cNvPr>
          <p:cNvSpPr/>
          <p:nvPr/>
        </p:nvSpPr>
        <p:spPr>
          <a:xfrm>
            <a:off x="496186" y="4824579"/>
            <a:ext cx="4469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S</a:t>
            </a:r>
            <a:r>
              <a:rPr lang="zh-CN" altLang="en-US" dirty="0"/>
              <a:t>patiotemporal-specific transition matrices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Extending/adding gates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6C084E-F520-4A28-B004-B4AD0EE5E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45" y="1220269"/>
            <a:ext cx="5544878" cy="220873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06C3657-635C-4216-BDFB-973CE056A5BB}"/>
              </a:ext>
            </a:extLst>
          </p:cNvPr>
          <p:cNvSpPr/>
          <p:nvPr/>
        </p:nvSpPr>
        <p:spPr>
          <a:xfrm>
            <a:off x="6062962" y="377117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eeding temporal distances between </a:t>
            </a:r>
            <a:r>
              <a:rPr lang="zh-CN" altLang="en-US" b="1" dirty="0"/>
              <a:t>successive</a:t>
            </a:r>
            <a:r>
              <a:rPr lang="zh-CN" altLang="en-US" dirty="0"/>
              <a:t> check-ins to the RNN unit may ignore the </a:t>
            </a:r>
            <a:r>
              <a:rPr lang="zh-CN" altLang="en-US" b="1" dirty="0"/>
              <a:t>temporal periodicity</a:t>
            </a:r>
            <a:r>
              <a:rPr lang="zh-CN" altLang="en-US" dirty="0"/>
              <a:t> of user mobility.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Feeding spatial distances between </a:t>
            </a:r>
            <a:r>
              <a:rPr lang="en-US" altLang="zh-CN" b="1" dirty="0"/>
              <a:t>successive</a:t>
            </a:r>
            <a:r>
              <a:rPr lang="en-US" altLang="zh-CN" dirty="0"/>
              <a:t> check-ins to the RNN unit </a:t>
            </a:r>
            <a:r>
              <a:rPr lang="en-US" altLang="zh-CN" b="1" dirty="0"/>
              <a:t>oversimplifies</a:t>
            </a:r>
            <a:r>
              <a:rPr lang="en-US" altLang="zh-CN" dirty="0"/>
              <a:t> the </a:t>
            </a:r>
            <a:r>
              <a:rPr lang="en-US" altLang="zh-CN" b="1" dirty="0"/>
              <a:t>spatial regularity </a:t>
            </a:r>
            <a:r>
              <a:rPr lang="en-US" altLang="zh-CN" dirty="0"/>
              <a:t>of user mobility.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18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20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STP-DGAT</a:t>
            </a:r>
            <a:endParaRPr lang="zh-CN" altLang="en-US" sz="3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9CCA36-2D2F-4DA2-A2D9-B5A2B6F2E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0" y="4053308"/>
            <a:ext cx="5587408" cy="25270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F7D510-AEB7-42C0-9412-8DDE7D698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1110"/>
            <a:ext cx="5735810" cy="1697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A2AC4A-4103-4A0A-AADF-CBEA50327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9" y="1042085"/>
            <a:ext cx="3411443" cy="29647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D26087-17AF-4AD4-9661-A9EDB93D8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72" y="949296"/>
            <a:ext cx="3686202" cy="30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6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21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STP-DGAT</a:t>
            </a:r>
            <a:endParaRPr lang="zh-CN" altLang="en-US" sz="32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C9AF67F-8D31-42A7-A6A2-DAC2D2AEB5D1}"/>
              </a:ext>
            </a:extLst>
          </p:cNvPr>
          <p:cNvSpPr/>
          <p:nvPr/>
        </p:nvSpPr>
        <p:spPr>
          <a:xfrm>
            <a:off x="232926" y="1069975"/>
            <a:ext cx="4298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/>
              <a:t>Exploring</a:t>
            </a:r>
            <a:r>
              <a:rPr lang="en-US" altLang="zh-CN" sz="2400" dirty="0"/>
              <a:t> New STP </a:t>
            </a:r>
            <a:r>
              <a:rPr lang="en-US" altLang="zh-CN" sz="2400" dirty="0" err="1"/>
              <a:t>Neighbours</a:t>
            </a:r>
            <a:endParaRPr lang="zh-CN" altLang="en-US" sz="24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7BC222-D0A2-4C99-A546-80EFFBBC0EC3}"/>
              </a:ext>
            </a:extLst>
          </p:cNvPr>
          <p:cNvSpPr/>
          <p:nvPr/>
        </p:nvSpPr>
        <p:spPr>
          <a:xfrm>
            <a:off x="808759" y="17585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U</a:t>
            </a:r>
            <a:r>
              <a:rPr lang="zh-CN" altLang="en-US" dirty="0"/>
              <a:t>se all vertices in the </a:t>
            </a:r>
            <a:r>
              <a:rPr lang="en-US" altLang="zh-CN" dirty="0"/>
              <a:t>each </a:t>
            </a:r>
            <a:r>
              <a:rPr lang="zh-CN" altLang="en-US" dirty="0"/>
              <a:t>user</a:t>
            </a:r>
            <a:r>
              <a:rPr lang="en-US" altLang="zh-CN" dirty="0"/>
              <a:t>’</a:t>
            </a:r>
            <a:r>
              <a:rPr lang="zh-CN" altLang="en-US" dirty="0"/>
              <a:t>s </a:t>
            </a:r>
            <a:r>
              <a:rPr lang="zh-CN" altLang="en-US" b="1" dirty="0"/>
              <a:t>PP graph </a:t>
            </a:r>
            <a:r>
              <a:rPr lang="zh-CN" altLang="en-US" dirty="0"/>
              <a:t>as the set of seed POIs to find </a:t>
            </a:r>
            <a:r>
              <a:rPr lang="zh-CN" altLang="en-US" b="1" dirty="0"/>
              <a:t>relevant new POIs </a:t>
            </a:r>
            <a:r>
              <a:rPr lang="zh-CN" altLang="en-US" dirty="0"/>
              <a:t>in </a:t>
            </a:r>
            <a:r>
              <a:rPr lang="zh-CN" altLang="en-US" b="1" dirty="0"/>
              <a:t>STP graphs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F37D7E-B652-4CF0-8432-BE4D5F24A357}"/>
              </a:ext>
            </a:extLst>
          </p:cNvPr>
          <p:cNvSpPr/>
          <p:nvPr/>
        </p:nvSpPr>
        <p:spPr>
          <a:xfrm>
            <a:off x="1198419" y="263183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ompute the </a:t>
            </a:r>
            <a:r>
              <a:rPr lang="zh-CN" altLang="en-US" b="1" dirty="0"/>
              <a:t>closed neighbourhood </a:t>
            </a:r>
            <a:r>
              <a:rPr lang="zh-CN" altLang="en-US" dirty="0"/>
              <a:t>of each POI in the user</a:t>
            </a:r>
            <a:r>
              <a:rPr lang="en-US" altLang="zh-CN" dirty="0"/>
              <a:t>’</a:t>
            </a:r>
            <a:r>
              <a:rPr lang="zh-CN" altLang="en-US" dirty="0"/>
              <a:t>s </a:t>
            </a:r>
            <a:r>
              <a:rPr lang="zh-CN" altLang="en-US" b="1" dirty="0"/>
              <a:t>PP graph </a:t>
            </a:r>
            <a:r>
              <a:rPr lang="zh-CN" altLang="en-US" dirty="0"/>
              <a:t>vertex set through the </a:t>
            </a:r>
            <a:r>
              <a:rPr lang="zh-CN" altLang="en-US" b="1" dirty="0"/>
              <a:t>adjacency option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zh-CN" altLang="en-US" dirty="0"/>
              <a:t>from </a:t>
            </a:r>
            <a:r>
              <a:rPr lang="en-US" altLang="zh-CN" b="1" dirty="0"/>
              <a:t>STP</a:t>
            </a:r>
            <a:r>
              <a:rPr lang="zh-CN" altLang="en-US" b="1" dirty="0"/>
              <a:t> graph</a:t>
            </a:r>
            <a:r>
              <a:rPr lang="en-US" altLang="zh-CN" b="1" dirty="0"/>
              <a:t>s</a:t>
            </a:r>
            <a:r>
              <a:rPr lang="en-US" altLang="zh-CN" dirty="0"/>
              <a:t>, respectively.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/>
              <a:t>Remove all visited </a:t>
            </a:r>
            <a:r>
              <a:rPr lang="en-US" altLang="zh-CN" dirty="0"/>
              <a:t>POIs by the user and perform a </a:t>
            </a:r>
            <a:r>
              <a:rPr lang="en-US" altLang="zh-CN" b="1" dirty="0"/>
              <a:t>frequency ranking </a:t>
            </a:r>
            <a:r>
              <a:rPr lang="en-US" altLang="zh-CN" dirty="0"/>
              <a:t>to compute the </a:t>
            </a:r>
            <a:r>
              <a:rPr lang="en-US" altLang="zh-CN" b="1" dirty="0"/>
              <a:t>top-k</a:t>
            </a:r>
            <a:r>
              <a:rPr lang="zh-CN" altLang="en-US" b="1" dirty="0"/>
              <a:t> </a:t>
            </a:r>
            <a:r>
              <a:rPr lang="en-US" altLang="zh-CN" b="1" dirty="0"/>
              <a:t>new </a:t>
            </a:r>
            <a:r>
              <a:rPr lang="en-US" altLang="zh-CN" dirty="0" err="1"/>
              <a:t>neighbours</a:t>
            </a:r>
            <a:r>
              <a:rPr lang="en-US" altLang="zh-C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Use </a:t>
            </a:r>
            <a:r>
              <a:rPr lang="en-US" altLang="zh-CN" b="1" dirty="0"/>
              <a:t>separate</a:t>
            </a:r>
            <a:r>
              <a:rPr lang="en-US" altLang="zh-CN" dirty="0"/>
              <a:t> DGAT layers and perform </a:t>
            </a:r>
            <a:r>
              <a:rPr lang="en-US" altLang="zh-CN" b="1" dirty="0"/>
              <a:t>mean pooling </a:t>
            </a:r>
            <a:r>
              <a:rPr lang="en-US" altLang="zh-CN" dirty="0"/>
              <a:t>to output a </a:t>
            </a:r>
            <a:r>
              <a:rPr lang="en-US" altLang="zh-CN" b="1" dirty="0"/>
              <a:t>single STP representation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A05296-1B5E-4F95-920D-DEFC1F8AD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37" y="5556241"/>
            <a:ext cx="5234026" cy="11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22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STP-DGAT</a:t>
            </a:r>
            <a:endParaRPr lang="zh-CN" altLang="en-US" sz="32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C9AF67F-8D31-42A7-A6A2-DAC2D2AEB5D1}"/>
              </a:ext>
            </a:extLst>
          </p:cNvPr>
          <p:cNvSpPr/>
          <p:nvPr/>
        </p:nvSpPr>
        <p:spPr>
          <a:xfrm>
            <a:off x="232926" y="1069975"/>
            <a:ext cx="4298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/>
              <a:t>Exploring</a:t>
            </a:r>
            <a:r>
              <a:rPr lang="en-US" altLang="zh-CN" sz="2400" dirty="0"/>
              <a:t> New STP </a:t>
            </a:r>
            <a:r>
              <a:rPr lang="en-US" altLang="zh-CN" sz="2400" dirty="0" err="1"/>
              <a:t>Neighbours</a:t>
            </a:r>
            <a:endParaRPr lang="zh-CN" altLang="en-US" sz="24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D400D3-2847-4FEE-ACAD-08F0E540D385}"/>
              </a:ext>
            </a:extLst>
          </p:cNvPr>
          <p:cNvSpPr/>
          <p:nvPr/>
        </p:nvSpPr>
        <p:spPr>
          <a:xfrm>
            <a:off x="547577" y="1759115"/>
            <a:ext cx="62882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Explore n</a:t>
            </a:r>
            <a:r>
              <a:rPr lang="zh-CN" altLang="en-US" dirty="0"/>
              <a:t>ew </a:t>
            </a:r>
            <a:r>
              <a:rPr lang="zh-CN" altLang="en-US" b="1" dirty="0"/>
              <a:t>first-order </a:t>
            </a:r>
            <a:r>
              <a:rPr lang="zh-CN" altLang="en-US" dirty="0"/>
              <a:t>neighbours using adjacency option </a:t>
            </a:r>
            <a:r>
              <a:rPr lang="en-US" altLang="zh-CN" b="1" dirty="0"/>
              <a:t>A</a:t>
            </a:r>
            <a:r>
              <a:rPr lang="en-US" altLang="zh-C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Use </a:t>
            </a:r>
            <a:r>
              <a:rPr lang="en-US" altLang="zh-CN" b="1" dirty="0"/>
              <a:t>random walk </a:t>
            </a:r>
            <a:r>
              <a:rPr lang="en-US" altLang="zh-CN" dirty="0"/>
              <a:t>masked self-attention option </a:t>
            </a:r>
            <a:r>
              <a:rPr lang="en-US" altLang="zh-CN" b="1" dirty="0"/>
              <a:t>RW</a:t>
            </a:r>
            <a:r>
              <a:rPr lang="zh-CN" altLang="en-US" dirty="0"/>
              <a:t> </a:t>
            </a:r>
            <a:r>
              <a:rPr lang="en-US" altLang="zh-CN" dirty="0"/>
              <a:t>to focus on </a:t>
            </a:r>
            <a:r>
              <a:rPr lang="en-US" altLang="zh-CN" b="1" dirty="0"/>
              <a:t>higher-order</a:t>
            </a:r>
            <a:r>
              <a:rPr lang="en-US" altLang="zh-CN" dirty="0"/>
              <a:t> </a:t>
            </a:r>
            <a:r>
              <a:rPr lang="en-US" altLang="zh-CN" dirty="0" err="1"/>
              <a:t>neighbours</a:t>
            </a:r>
            <a:r>
              <a:rPr lang="en-US" altLang="zh-CN" dirty="0"/>
              <a:t> due to </a:t>
            </a:r>
            <a:r>
              <a:rPr lang="en-US" altLang="zh-CN" b="1" dirty="0"/>
              <a:t>first-order </a:t>
            </a:r>
            <a:r>
              <a:rPr lang="en-US" altLang="zh-CN" b="1" dirty="0" err="1"/>
              <a:t>neighbours</a:t>
            </a:r>
            <a:r>
              <a:rPr lang="en-US" altLang="zh-CN" b="1" dirty="0"/>
              <a:t> </a:t>
            </a:r>
            <a:r>
              <a:rPr lang="en-US" altLang="zh-CN" dirty="0"/>
              <a:t>are </a:t>
            </a:r>
            <a:r>
              <a:rPr lang="en-US" altLang="zh-CN" b="1" dirty="0"/>
              <a:t>insufficient</a:t>
            </a:r>
            <a:r>
              <a:rPr lang="en-US" altLang="zh-CN" dirty="0"/>
              <a:t> to represent the </a:t>
            </a:r>
            <a:r>
              <a:rPr lang="en-US" altLang="zh-CN" dirty="0" err="1"/>
              <a:t>neighbourhood</a:t>
            </a:r>
            <a:r>
              <a:rPr lang="en-US" altLang="zh-CN" dirty="0"/>
              <a:t> of vertex.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190430-A15E-4F55-8B72-37D62A2CA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304" y="1251449"/>
            <a:ext cx="4955791" cy="28654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571ECA-9B78-43CB-AF0C-5C3A70E57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57" y="3683904"/>
            <a:ext cx="5481678" cy="10096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9A7301-4662-4168-AD9F-937ED8164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08" y="5973759"/>
            <a:ext cx="4505358" cy="51911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0C31627-A18A-414A-941D-AFDE89411955}"/>
              </a:ext>
            </a:extLst>
          </p:cNvPr>
          <p:cNvSpPr/>
          <p:nvPr/>
        </p:nvSpPr>
        <p:spPr>
          <a:xfrm>
            <a:off x="538596" y="49793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en-US" altLang="zh-CN" dirty="0"/>
              <a:t>L</a:t>
            </a:r>
            <a:r>
              <a:rPr lang="zh-CN" altLang="en-US" dirty="0"/>
              <a:t>everage both newly explored first-order and higher order POI neighbours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E9169A-44E2-4BDD-B84A-64894D122DA4}"/>
              </a:ext>
            </a:extLst>
          </p:cNvPr>
          <p:cNvSpPr/>
          <p:nvPr/>
        </p:nvSpPr>
        <p:spPr>
          <a:xfrm>
            <a:off x="6869304" y="4188732"/>
            <a:ext cx="2406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/>
              <a:t>Explore-Exploit</a:t>
            </a:r>
            <a:endParaRPr lang="zh-CN" altLang="en-US" sz="24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86071E-D8F0-4DF2-9512-F13A56AC9249}"/>
              </a:ext>
            </a:extLst>
          </p:cNvPr>
          <p:cNvSpPr/>
          <p:nvPr/>
        </p:nvSpPr>
        <p:spPr>
          <a:xfrm>
            <a:off x="7118095" y="4650397"/>
            <a:ext cx="50739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B</a:t>
            </a:r>
            <a:r>
              <a:rPr lang="zh-CN" altLang="en-US" dirty="0"/>
              <a:t>alance the </a:t>
            </a:r>
            <a:r>
              <a:rPr lang="zh-CN" altLang="en-US" b="1" dirty="0"/>
              <a:t>explore-exploit trade-offs </a:t>
            </a:r>
            <a:r>
              <a:rPr lang="zh-CN" altLang="en-US" dirty="0"/>
              <a:t>between </a:t>
            </a:r>
            <a:r>
              <a:rPr lang="zh-CN" altLang="en-US" b="1" dirty="0"/>
              <a:t>PP-DGAT</a:t>
            </a:r>
            <a:r>
              <a:rPr lang="en-US" altLang="zh-CN" b="1" dirty="0"/>
              <a:t>’</a:t>
            </a:r>
            <a:r>
              <a:rPr lang="zh-CN" altLang="en-US" b="1" dirty="0"/>
              <a:t>s representation</a:t>
            </a:r>
            <a:r>
              <a:rPr lang="zh-CN" altLang="en-US" dirty="0"/>
              <a:t> (exploiting users</a:t>
            </a:r>
            <a:r>
              <a:rPr lang="en-US" altLang="zh-CN" dirty="0"/>
              <a:t>’</a:t>
            </a:r>
            <a:r>
              <a:rPr lang="zh-CN" altLang="en-US" dirty="0"/>
              <a:t> historical POIs) and the </a:t>
            </a:r>
            <a:r>
              <a:rPr lang="zh-CN" altLang="en-US" b="1" dirty="0"/>
              <a:t>STP representation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431742B-2FDB-4D18-813D-205722F97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41" y="5554805"/>
            <a:ext cx="5381664" cy="55245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6841F29-08F8-423F-B0AC-7BD6C9C39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77" y="6139995"/>
            <a:ext cx="1243022" cy="3381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04766C-1CC3-4D31-AD40-99782ECBF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788" y="5630856"/>
            <a:ext cx="1314460" cy="3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23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STP-UDGAT</a:t>
            </a:r>
            <a:endParaRPr lang="zh-CN" altLang="en-US" sz="32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F2C956D-048D-431C-878F-0B8A9173ADD3}"/>
              </a:ext>
            </a:extLst>
          </p:cNvPr>
          <p:cNvSpPr/>
          <p:nvPr/>
        </p:nvSpPr>
        <p:spPr>
          <a:xfrm>
            <a:off x="642505" y="12234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P</a:t>
            </a:r>
            <a:r>
              <a:rPr lang="zh-CN" altLang="en-US" dirty="0"/>
              <a:t>ropose User DGAT (UDGAT) with the goal of allowing users to learn to attend to other </a:t>
            </a:r>
            <a:r>
              <a:rPr lang="zh-CN" altLang="en-US" b="1" dirty="0"/>
              <a:t>similar</a:t>
            </a:r>
            <a:r>
              <a:rPr lang="zh-CN" altLang="en-US" dirty="0"/>
              <a:t> users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1069A43-6E61-4900-954E-0E33974C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53" y="2209923"/>
            <a:ext cx="6243683" cy="58102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CBF768-50AB-4017-BB7F-D1939DDCC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53" y="2795651"/>
            <a:ext cx="6300834" cy="117634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CEAD8D8-2B3A-49B7-B106-BBEF0814C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68" y="4117113"/>
            <a:ext cx="5462627" cy="126207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2C76FCC-6BFA-4F83-A02A-49E617467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19" y="5653370"/>
            <a:ext cx="1781188" cy="34290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BAF6D63-B612-4FD8-BD3A-EA92A0098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05" y="6194162"/>
            <a:ext cx="1347797" cy="3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9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24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Framework</a:t>
            </a:r>
            <a:endParaRPr lang="zh-CN" altLang="en-US" sz="32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7DEEE3-614B-48C5-A11B-91D88B045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2" y="1039701"/>
            <a:ext cx="8574538" cy="46008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13B296-2AEF-444D-85C5-0EB454951707}"/>
              </a:ext>
            </a:extLst>
          </p:cNvPr>
          <p:cNvSpPr txBox="1"/>
          <p:nvPr/>
        </p:nvSpPr>
        <p:spPr>
          <a:xfrm>
            <a:off x="8236954" y="5026702"/>
            <a:ext cx="3693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Local</a:t>
            </a:r>
            <a:r>
              <a:rPr lang="en-US" altLang="zh-CN" dirty="0"/>
              <a:t> Preference POI-POI </a:t>
            </a:r>
          </a:p>
          <a:p>
            <a:r>
              <a:rPr lang="en-US" altLang="zh-CN" dirty="0"/>
              <a:t>Learning(</a:t>
            </a:r>
            <a:r>
              <a:rPr lang="en-US" altLang="zh-CN" b="1" dirty="0"/>
              <a:t>Exploitation</a:t>
            </a:r>
            <a:r>
              <a:rPr lang="en-US" altLang="zh-CN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STP</a:t>
            </a:r>
            <a:r>
              <a:rPr lang="en-US" altLang="zh-CN" dirty="0"/>
              <a:t> POI-POI Learning(</a:t>
            </a:r>
            <a:r>
              <a:rPr lang="en-US" altLang="zh-CN" b="1" dirty="0"/>
              <a:t>Exploration</a:t>
            </a:r>
            <a:r>
              <a:rPr lang="en-US" altLang="zh-CN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User-User</a:t>
            </a:r>
            <a:r>
              <a:rPr lang="en-US" altLang="zh-CN" dirty="0"/>
              <a:t> Learning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A16A05-C23B-4D7E-B6A9-43947828273D}"/>
              </a:ext>
            </a:extLst>
          </p:cNvPr>
          <p:cNvSpPr txBox="1"/>
          <p:nvPr/>
        </p:nvSpPr>
        <p:spPr>
          <a:xfrm>
            <a:off x="3301410" y="5979967"/>
            <a:ext cx="357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</a:t>
            </a:r>
            <a:r>
              <a:rPr lang="en-US" altLang="zh-CN" b="1" dirty="0"/>
              <a:t>GAT</a:t>
            </a:r>
            <a:r>
              <a:rPr lang="en-US" altLang="zh-CN" dirty="0"/>
              <a:t> as main blocking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9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FA081F13-7C42-9E48-AEE6-17F2D409C6DB}"/>
              </a:ext>
            </a:extLst>
          </p:cNvPr>
          <p:cNvSpPr txBox="1"/>
          <p:nvPr/>
        </p:nvSpPr>
        <p:spPr>
          <a:xfrm>
            <a:off x="3645909" y="4478971"/>
            <a:ext cx="507973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733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Rao Xuan   </a:t>
            </a:r>
            <a:endParaRPr kumimoji="1" lang="zh-CN" altLang="en-US" sz="3733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  <p:sp>
        <p:nvSpPr>
          <p:cNvPr id="5" name="矩形 27"/>
          <p:cNvSpPr/>
          <p:nvPr/>
        </p:nvSpPr>
        <p:spPr>
          <a:xfrm>
            <a:off x="0" y="2354078"/>
            <a:ext cx="12192000" cy="1603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244" tIns="57123" rIns="114244" bIns="571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dirty="0"/>
              <a:t>Where to Go Next: Modeling Long- and Short-Term</a:t>
            </a:r>
          </a:p>
          <a:p>
            <a:pPr algn="ctr"/>
            <a:r>
              <a:rPr lang="en-US" altLang="zh-CN" sz="3600" dirty="0"/>
              <a:t>User Preferences for Point-of-Interest Recommendation</a:t>
            </a:r>
            <a:endParaRPr lang="en-US" altLang="zh-CN" sz="36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5887742" y="3957387"/>
            <a:ext cx="416516" cy="25020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244" tIns="57123" rIns="114244" bIns="571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8"/>
          </a:p>
        </p:txBody>
      </p:sp>
      <p:sp>
        <p:nvSpPr>
          <p:cNvPr id="2" name="TextBox 1"/>
          <p:cNvSpPr txBox="1"/>
          <p:nvPr/>
        </p:nvSpPr>
        <p:spPr>
          <a:xfrm>
            <a:off x="-4511040" y="169468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4A7BF-CC8F-4FFF-BBA2-404D784AA194}"/>
              </a:ext>
            </a:extLst>
          </p:cNvPr>
          <p:cNvSpPr txBox="1"/>
          <p:nvPr/>
        </p:nvSpPr>
        <p:spPr>
          <a:xfrm>
            <a:off x="4483437" y="5535038"/>
            <a:ext cx="340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2021-10-5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02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"/>
    </mc:Choice>
    <mc:Fallback xmlns="">
      <p:transition spd="slow" advTm="256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26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Research direction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8EDA5D-1592-49BA-8E2B-48E25211F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" y="1362718"/>
            <a:ext cx="7083434" cy="428317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71254F-A50D-423F-A147-A696B5DD0C2A}"/>
              </a:ext>
            </a:extLst>
          </p:cNvPr>
          <p:cNvSpPr/>
          <p:nvPr/>
        </p:nvSpPr>
        <p:spPr>
          <a:xfrm>
            <a:off x="7249028" y="1945505"/>
            <a:ext cx="482955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U</a:t>
            </a:r>
            <a:r>
              <a:rPr lang="zh-CN" altLang="en-US" dirty="0"/>
              <a:t>sers</a:t>
            </a:r>
            <a:r>
              <a:rPr lang="en-US" altLang="zh-CN" dirty="0"/>
              <a:t>’ </a:t>
            </a:r>
            <a:r>
              <a:rPr lang="zh-CN" altLang="en-US" b="1" dirty="0"/>
              <a:t>long-term preference</a:t>
            </a:r>
            <a:r>
              <a:rPr lang="en-US" altLang="zh-CN" dirty="0"/>
              <a:t>:</a:t>
            </a:r>
            <a:r>
              <a:rPr lang="zh-CN" altLang="en-US" dirty="0"/>
              <a:t> develop a context-aware </a:t>
            </a:r>
            <a:r>
              <a:rPr lang="zh-CN" altLang="en-US" b="1" dirty="0"/>
              <a:t>nonlocal network </a:t>
            </a:r>
            <a:r>
              <a:rPr lang="zh-CN" altLang="en-US" dirty="0"/>
              <a:t>structure to explore the </a:t>
            </a:r>
            <a:r>
              <a:rPr lang="zh-CN" altLang="en-US" b="1" dirty="0"/>
              <a:t>temporal and spatial correlations</a:t>
            </a:r>
            <a:r>
              <a:rPr lang="zh-CN" altLang="en-US" dirty="0"/>
              <a:t> between historical and current trajectories.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U</a:t>
            </a:r>
            <a:r>
              <a:rPr lang="zh-CN" altLang="en-US" dirty="0"/>
              <a:t>sers</a:t>
            </a:r>
            <a:r>
              <a:rPr lang="en-US" altLang="zh-CN" dirty="0"/>
              <a:t>’ </a:t>
            </a:r>
            <a:r>
              <a:rPr lang="zh-CN" altLang="en-US" b="1" dirty="0"/>
              <a:t>short-term </a:t>
            </a:r>
            <a:r>
              <a:rPr lang="zh-CN" altLang="en-US" dirty="0"/>
              <a:t>preference</a:t>
            </a:r>
            <a:r>
              <a:rPr lang="en-US" altLang="zh-CN" dirty="0"/>
              <a:t>:</a:t>
            </a:r>
            <a:r>
              <a:rPr lang="zh-CN" altLang="en-US" dirty="0"/>
              <a:t> propose a </a:t>
            </a:r>
            <a:r>
              <a:rPr lang="zh-CN" altLang="en-US" b="1" dirty="0"/>
              <a:t>geo-dilated RNN </a:t>
            </a:r>
            <a:r>
              <a:rPr lang="zh-CN" altLang="en-US" dirty="0"/>
              <a:t>to fully exploit the </a:t>
            </a:r>
            <a:r>
              <a:rPr lang="zh-CN" altLang="en-US" b="1" dirty="0"/>
              <a:t>geographical relations</a:t>
            </a:r>
            <a:r>
              <a:rPr lang="zh-CN" altLang="en-US" dirty="0"/>
              <a:t> among </a:t>
            </a:r>
            <a:r>
              <a:rPr lang="zh-CN" altLang="en-US" b="1" dirty="0"/>
              <a:t>non</a:t>
            </a:r>
            <a:r>
              <a:rPr lang="en-US" altLang="zh-CN" b="1" dirty="0"/>
              <a:t>-</a:t>
            </a:r>
            <a:r>
              <a:rPr lang="zh-CN" altLang="en-US" b="1" dirty="0"/>
              <a:t>consecutive </a:t>
            </a:r>
            <a:r>
              <a:rPr lang="zh-CN" altLang="en-US" dirty="0"/>
              <a:t>POIs.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A1F7A9-6436-418D-8F45-DA15E848F043}"/>
              </a:ext>
            </a:extLst>
          </p:cNvPr>
          <p:cNvSpPr txBox="1"/>
          <p:nvPr/>
        </p:nvSpPr>
        <p:spPr>
          <a:xfrm>
            <a:off x="1010093" y="1265860"/>
            <a:ext cx="213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History</a:t>
            </a:r>
            <a:r>
              <a:rPr lang="zh-CN" altLang="en-US" b="1" dirty="0"/>
              <a:t> </a:t>
            </a:r>
            <a:r>
              <a:rPr lang="en-US" altLang="zh-CN" b="1" dirty="0"/>
              <a:t>trajectories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72A28C-872C-4423-B326-0AD25541284D}"/>
              </a:ext>
            </a:extLst>
          </p:cNvPr>
          <p:cNvSpPr txBox="1"/>
          <p:nvPr/>
        </p:nvSpPr>
        <p:spPr>
          <a:xfrm>
            <a:off x="4554279" y="1081194"/>
            <a:ext cx="213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Current</a:t>
            </a:r>
            <a:r>
              <a:rPr lang="zh-CN" altLang="en-US" b="1" dirty="0"/>
              <a:t> </a:t>
            </a:r>
            <a:r>
              <a:rPr lang="en-US" altLang="zh-CN" b="1" dirty="0"/>
              <a:t>trajectory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5177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27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Long-Term Preference Modeling</a:t>
            </a:r>
            <a:endParaRPr lang="zh-CN" altLang="en-US" sz="32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FDC7665-F62D-4FEC-B29E-63815107AB15}"/>
              </a:ext>
            </a:extLst>
          </p:cNvPr>
          <p:cNvSpPr/>
          <p:nvPr/>
        </p:nvSpPr>
        <p:spPr>
          <a:xfrm>
            <a:off x="421758" y="11228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E</a:t>
            </a:r>
            <a:r>
              <a:rPr lang="zh-CN" altLang="en-US" dirty="0"/>
              <a:t>ncode the information of all POIs in each historical trajec-</a:t>
            </a:r>
          </a:p>
          <a:p>
            <a:r>
              <a:rPr lang="en-US" altLang="zh-CN" dirty="0"/>
              <a:t>U</a:t>
            </a:r>
            <a:r>
              <a:rPr lang="zh-CN" altLang="en-US" dirty="0"/>
              <a:t>sing a LSTM layer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7924E3-BDAF-4DAB-9A02-B6E926F30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1" y="1769193"/>
            <a:ext cx="4867311" cy="20145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0A37DB-9157-4B30-BC88-D0D14034D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" y="3995570"/>
            <a:ext cx="4450298" cy="4345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36291C-F89D-4518-A47D-914B05787F30}"/>
              </a:ext>
            </a:extLst>
          </p:cNvPr>
          <p:cNvSpPr/>
          <p:nvPr/>
        </p:nvSpPr>
        <p:spPr>
          <a:xfrm>
            <a:off x="547577" y="45784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T</a:t>
            </a:r>
            <a:r>
              <a:rPr lang="zh-CN" altLang="en-US" dirty="0"/>
              <a:t>he popularity of POIs is changing over time in real-life scenarios.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Develop a </a:t>
            </a:r>
            <a:r>
              <a:rPr lang="en-US" altLang="zh-CN" b="1" dirty="0"/>
              <a:t>time-weighted operation  </a:t>
            </a:r>
            <a:r>
              <a:rPr lang="en-US" altLang="zh-CN" dirty="0"/>
              <a:t>to incorporate such information to capture the </a:t>
            </a:r>
            <a:r>
              <a:rPr lang="en-US" altLang="zh-CN" b="1" dirty="0"/>
              <a:t>time-sensitive property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0D9CF25-B3E7-460E-AB71-02D486B57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758" y="1265600"/>
            <a:ext cx="4810160" cy="174308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F59D415-6E12-423F-8527-06C0B8F4E40A}"/>
              </a:ext>
            </a:extLst>
          </p:cNvPr>
          <p:cNvSpPr/>
          <p:nvPr/>
        </p:nvSpPr>
        <p:spPr>
          <a:xfrm>
            <a:off x="6849140" y="3168184"/>
            <a:ext cx="53428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M</a:t>
            </a:r>
            <a:r>
              <a:rPr lang="zh-CN" altLang="en-US" dirty="0"/>
              <a:t>ap one week into 48 time slots </a:t>
            </a:r>
            <a:r>
              <a:rPr lang="en-US" altLang="zh-CN" dirty="0"/>
              <a:t>and construct a POI set for each slot.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Calculate the temporal similarity between the </a:t>
            </a:r>
            <a:r>
              <a:rPr lang="en-US" altLang="zh-CN" dirty="0" err="1"/>
              <a:t>i-th</a:t>
            </a:r>
            <a:r>
              <a:rPr lang="en-US" altLang="zh-CN" dirty="0"/>
              <a:t> and j-</a:t>
            </a:r>
            <a:r>
              <a:rPr lang="en-US" altLang="zh-CN" dirty="0" err="1"/>
              <a:t>th</a:t>
            </a:r>
            <a:r>
              <a:rPr lang="en-US" altLang="zh-CN" dirty="0"/>
              <a:t> time slots.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A9D1166-8F4A-49F5-B1D0-C80F24E112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526" y="4856051"/>
            <a:ext cx="3839627" cy="74327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376091D-87A4-40E9-81F5-55B18662D4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15" y="5841244"/>
            <a:ext cx="4552259" cy="4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8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28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Long-Term Preference Modeling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3026BD-0CA0-4E12-8D5B-DBD78BC71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9" y="4712004"/>
            <a:ext cx="5322935" cy="10108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F9C89CF-FAF8-46F8-AE85-C710AF7C692F}"/>
              </a:ext>
            </a:extLst>
          </p:cNvPr>
          <p:cNvSpPr/>
          <p:nvPr/>
        </p:nvSpPr>
        <p:spPr>
          <a:xfrm>
            <a:off x="547578" y="1373970"/>
            <a:ext cx="565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A</a:t>
            </a:r>
            <a:r>
              <a:rPr lang="zh-CN" altLang="en-US" dirty="0"/>
              <a:t>ccording to the check-in </a:t>
            </a:r>
            <a:r>
              <a:rPr lang="zh-CN" altLang="en-US" b="1" dirty="0"/>
              <a:t>time</a:t>
            </a:r>
            <a:r>
              <a:rPr lang="zh-CN" altLang="en-US" dirty="0"/>
              <a:t> of each POI </a:t>
            </a:r>
            <a:r>
              <a:rPr lang="en-US" altLang="zh-CN" dirty="0"/>
              <a:t>in a historical trajectory, derive a sequence of check-in </a:t>
            </a:r>
            <a:r>
              <a:rPr lang="en-US" altLang="zh-CN" b="1" dirty="0"/>
              <a:t>time slots.</a:t>
            </a:r>
          </a:p>
          <a:p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Calculate the </a:t>
            </a:r>
            <a:r>
              <a:rPr lang="en-US" altLang="zh-CN" b="1" dirty="0"/>
              <a:t>trajectory-level </a:t>
            </a:r>
            <a:r>
              <a:rPr lang="en-US" altLang="zh-CN" dirty="0"/>
              <a:t>representation.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6CE06C-1CD3-4BF0-96C3-52A1C4F3E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4" y="2756696"/>
            <a:ext cx="4810160" cy="17430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433BD0A-F845-4652-A0F7-903788B7B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7" y="5786292"/>
            <a:ext cx="3020848" cy="5847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0051D1-E5A9-40DC-B5B7-793F9E455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25" y="5728095"/>
            <a:ext cx="2418715" cy="2069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B7FF1B-D073-4997-B07C-A7F8E87291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06" y="6267017"/>
            <a:ext cx="3729066" cy="45171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86E4B72-AD17-4DEF-8A6D-F80FE8C75C4A}"/>
              </a:ext>
            </a:extLst>
          </p:cNvPr>
          <p:cNvSpPr/>
          <p:nvPr/>
        </p:nvSpPr>
        <p:spPr>
          <a:xfrm>
            <a:off x="6414702" y="1373970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B5E665D-0848-4637-8646-152F34C0ED18}"/>
              </a:ext>
            </a:extLst>
          </p:cNvPr>
          <p:cNvSpPr/>
          <p:nvPr/>
        </p:nvSpPr>
        <p:spPr>
          <a:xfrm>
            <a:off x="6220691" y="12816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C</a:t>
            </a:r>
            <a:r>
              <a:rPr lang="zh-CN" altLang="en-US" dirty="0"/>
              <a:t>apture the influence of each historical trajectory on the </a:t>
            </a:r>
            <a:r>
              <a:rPr lang="zh-CN" altLang="en-US" b="1" dirty="0"/>
              <a:t>current trajectory </a:t>
            </a:r>
            <a:r>
              <a:rPr lang="zh-CN" altLang="en-US" dirty="0"/>
              <a:t>based on the pairwise affinities.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B4C172E-7555-4983-A608-95A06B3DE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15" y="2466856"/>
            <a:ext cx="2828946" cy="3057547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5127767-945C-418A-AB4D-8D3D0263C679}"/>
              </a:ext>
            </a:extLst>
          </p:cNvPr>
          <p:cNvSpPr/>
          <p:nvPr/>
        </p:nvSpPr>
        <p:spPr>
          <a:xfrm>
            <a:off x="6949787" y="198822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model the </a:t>
            </a:r>
            <a:r>
              <a:rPr lang="zh-CN" altLang="en-US" b="1" dirty="0"/>
              <a:t>recently visited </a:t>
            </a:r>
            <a:r>
              <a:rPr lang="zh-CN" altLang="en-US" dirty="0"/>
              <a:t>POIs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262D4D5-4A7A-475E-9C6F-E848B3F66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75" y="5807286"/>
            <a:ext cx="3062089" cy="7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29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Long-Term Preference Modeling</a:t>
            </a:r>
            <a:endParaRPr lang="zh-CN" altLang="en-US" sz="32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6E4B72-AD17-4DEF-8A6D-F80FE8C75C4A}"/>
              </a:ext>
            </a:extLst>
          </p:cNvPr>
          <p:cNvSpPr/>
          <p:nvPr/>
        </p:nvSpPr>
        <p:spPr>
          <a:xfrm>
            <a:off x="-365367" y="13339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35757-77E4-4CBD-93DF-C0ED34BA4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2" y="997085"/>
            <a:ext cx="5989738" cy="26189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108B83-2C1E-49A7-924D-4509823B8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3" y="3754794"/>
            <a:ext cx="5729329" cy="9382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0EFF0D-A23C-46BE-9BFB-29F76C337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7" y="5860915"/>
            <a:ext cx="2971822" cy="3667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9AF4AB-9497-42B4-B91E-60ED95B5C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7" y="4777001"/>
            <a:ext cx="5014949" cy="79534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2A02805-E2C4-4837-A8C4-C36361FAA08C}"/>
              </a:ext>
            </a:extLst>
          </p:cNvPr>
          <p:cNvSpPr/>
          <p:nvPr/>
        </p:nvSpPr>
        <p:spPr>
          <a:xfrm>
            <a:off x="6330063" y="110308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urther derive the </a:t>
            </a:r>
            <a:r>
              <a:rPr lang="zh-CN" altLang="en-US" b="1" dirty="0"/>
              <a:t>location-based </a:t>
            </a:r>
            <a:r>
              <a:rPr lang="zh-CN" altLang="en-US" dirty="0"/>
              <a:t>long-term user preference by taking the user</a:t>
            </a:r>
            <a:r>
              <a:rPr lang="en-US" altLang="zh-CN" dirty="0"/>
              <a:t>’</a:t>
            </a:r>
            <a:r>
              <a:rPr lang="zh-CN" altLang="en-US" dirty="0"/>
              <a:t>s most </a:t>
            </a:r>
            <a:r>
              <a:rPr lang="zh-CN" altLang="en-US" b="1" dirty="0"/>
              <a:t>recently visited location</a:t>
            </a:r>
            <a:r>
              <a:rPr lang="zh-CN" altLang="en-US" dirty="0"/>
              <a:t> into account.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6B1CBF-49A9-42C6-ADD1-48B824CB8FFB}"/>
              </a:ext>
            </a:extLst>
          </p:cNvPr>
          <p:cNvSpPr/>
          <p:nvPr/>
        </p:nvSpPr>
        <p:spPr>
          <a:xfrm>
            <a:off x="6804314" y="2178969"/>
            <a:ext cx="4693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 define a </a:t>
            </a:r>
            <a:r>
              <a:rPr lang="zh-CN" altLang="en-US" b="1" dirty="0"/>
              <a:t>central coordinate </a:t>
            </a:r>
            <a:r>
              <a:rPr lang="zh-CN" altLang="en-US" dirty="0"/>
              <a:t>for each historical trajectory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770633F-DBB1-4492-A918-F5B8E669E6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10" y="3158721"/>
            <a:ext cx="4584633" cy="119214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1A929A5-78C7-4A4C-A9C3-2ECBC18768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7" y="4610044"/>
            <a:ext cx="4584634" cy="81462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1670624-E6DF-4EE8-A346-6283B0B80D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24" y="5484675"/>
            <a:ext cx="1914539" cy="37624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10D5343-6689-44DE-9FAA-B26F598D60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28" y="6053319"/>
            <a:ext cx="4633722" cy="47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3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3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55FD0E-8EE2-480A-B31C-4A25B452462B}"/>
              </a:ext>
            </a:extLst>
          </p:cNvPr>
          <p:cNvSpPr txBox="1"/>
          <p:nvPr/>
        </p:nvSpPr>
        <p:spPr>
          <a:xfrm>
            <a:off x="547578" y="330461"/>
            <a:ext cx="2971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800" b="1" dirty="0"/>
              <a:t>Solutions</a:t>
            </a:r>
            <a:endParaRPr lang="zh-CN" altLang="en-US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A3C86D-8E4A-4AC5-8FC5-504253535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8" y="1102175"/>
            <a:ext cx="11053843" cy="33671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6F271B-2F6B-4244-8273-31B328F39F4D}"/>
              </a:ext>
            </a:extLst>
          </p:cNvPr>
          <p:cNvSpPr/>
          <p:nvPr/>
        </p:nvSpPr>
        <p:spPr>
          <a:xfrm>
            <a:off x="2612064" y="4469287"/>
            <a:ext cx="66754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E</a:t>
            </a:r>
            <a:r>
              <a:rPr lang="zh-CN" altLang="en-US" dirty="0"/>
              <a:t>xplicitly uses the </a:t>
            </a:r>
            <a:r>
              <a:rPr lang="zh-CN" altLang="en-US" b="1" dirty="0"/>
              <a:t>spatiotemporal contexts </a:t>
            </a:r>
            <a:r>
              <a:rPr lang="zh-CN" altLang="en-US" dirty="0"/>
              <a:t>to </a:t>
            </a:r>
            <a:r>
              <a:rPr lang="zh-CN" altLang="en-US" b="1" dirty="0"/>
              <a:t>search past</a:t>
            </a:r>
          </a:p>
          <a:p>
            <a:r>
              <a:rPr lang="zh-CN" altLang="en-US" b="1" dirty="0"/>
              <a:t>hidden states</a:t>
            </a:r>
            <a:r>
              <a:rPr lang="zh-CN" altLang="en-US" dirty="0"/>
              <a:t> with </a:t>
            </a:r>
            <a:r>
              <a:rPr lang="zh-CN" altLang="en-US" b="1" dirty="0"/>
              <a:t>high predictive power </a:t>
            </a:r>
            <a:r>
              <a:rPr lang="zh-CN" altLang="en-US" dirty="0"/>
              <a:t>(i.e., historical hidden states that share similar contexts as the current one)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define a learnable </a:t>
            </a:r>
            <a:r>
              <a:rPr lang="en-US" altLang="zh-CN" b="1" dirty="0"/>
              <a:t>user embedding vector</a:t>
            </a:r>
            <a:r>
              <a:rPr lang="en-US" altLang="zh-CN" dirty="0"/>
              <a:t> for each user, which is </a:t>
            </a:r>
            <a:r>
              <a:rPr lang="en-US" altLang="zh-CN" b="1" dirty="0"/>
              <a:t>concatenated </a:t>
            </a:r>
            <a:r>
              <a:rPr lang="en-US" altLang="zh-CN" dirty="0"/>
              <a:t>with </a:t>
            </a:r>
            <a:r>
              <a:rPr lang="en-US" altLang="zh-CN" b="1" dirty="0"/>
              <a:t>the aggregated hidden state </a:t>
            </a:r>
            <a:r>
              <a:rPr lang="en-US" altLang="zh-CN" dirty="0"/>
              <a:t>and then fed into a fully connected layer for predicting the next location.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6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30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Short-Term Preference Modeling</a:t>
            </a:r>
            <a:endParaRPr lang="zh-CN" altLang="en-US" sz="32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6E4B72-AD17-4DEF-8A6D-F80FE8C75C4A}"/>
              </a:ext>
            </a:extLst>
          </p:cNvPr>
          <p:cNvSpPr/>
          <p:nvPr/>
        </p:nvSpPr>
        <p:spPr>
          <a:xfrm>
            <a:off x="-365367" y="13339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EFBE57-05E2-41D6-A9F9-CC6F4CB44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1" y="1053581"/>
            <a:ext cx="3912194" cy="32671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092F778-2A26-49EF-A3FA-1A50B7BAE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7" y="4685511"/>
            <a:ext cx="4450298" cy="4345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5D52663-2E10-4A89-A929-8D07B971B38E}"/>
              </a:ext>
            </a:extLst>
          </p:cNvPr>
          <p:cNvSpPr/>
          <p:nvPr/>
        </p:nvSpPr>
        <p:spPr>
          <a:xfrm>
            <a:off x="309947" y="4358569"/>
            <a:ext cx="1901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S</a:t>
            </a:r>
            <a:r>
              <a:rPr lang="zh-CN" altLang="en-US" b="1" dirty="0"/>
              <a:t>tandard</a:t>
            </a:r>
            <a:r>
              <a:rPr lang="zh-CN" altLang="en-US" dirty="0"/>
              <a:t> LSTM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A53D16-0D03-4456-9A86-ABC5DBCEA8F4}"/>
              </a:ext>
            </a:extLst>
          </p:cNvPr>
          <p:cNvSpPr/>
          <p:nvPr/>
        </p:nvSpPr>
        <p:spPr>
          <a:xfrm>
            <a:off x="309947" y="5158632"/>
            <a:ext cx="2157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Geo-dilated </a:t>
            </a:r>
            <a:r>
              <a:rPr lang="zh-CN" altLang="en-US" dirty="0"/>
              <a:t>LSTM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A16EC6-C2A0-4029-9C5B-24DAAAC00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7" y="5460330"/>
            <a:ext cx="3510435" cy="4345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609F1E-316C-4C50-9D4A-88CCAE9A2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75" y="1053581"/>
            <a:ext cx="7013156" cy="13339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BEF2D9D-E376-45B7-954F-B5FC0C1A2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525874"/>
            <a:ext cx="5226627" cy="41842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2A41F90-098A-4389-9D00-8D08BF921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5" y="6235150"/>
            <a:ext cx="3457387" cy="6012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7212D3A2-5732-4D63-B3DB-1EB4808370B7}"/>
              </a:ext>
            </a:extLst>
          </p:cNvPr>
          <p:cNvSpPr/>
          <p:nvPr/>
        </p:nvSpPr>
        <p:spPr>
          <a:xfrm>
            <a:off x="309947" y="5897207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Combine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512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31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Prediction</a:t>
            </a:r>
            <a:endParaRPr lang="zh-CN" altLang="en-US" sz="32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6E4B72-AD17-4DEF-8A6D-F80FE8C75C4A}"/>
              </a:ext>
            </a:extLst>
          </p:cNvPr>
          <p:cNvSpPr/>
          <p:nvPr/>
        </p:nvSpPr>
        <p:spPr>
          <a:xfrm>
            <a:off x="-365367" y="13339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45D01F-64AF-4FE8-B543-2FD2D83FBE47}"/>
              </a:ext>
            </a:extLst>
          </p:cNvPr>
          <p:cNvSpPr/>
          <p:nvPr/>
        </p:nvSpPr>
        <p:spPr>
          <a:xfrm>
            <a:off x="460664" y="114925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</a:t>
            </a:r>
            <a:r>
              <a:rPr lang="zh-CN" altLang="en-US" dirty="0"/>
              <a:t>ompute the probability distribution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58AB68-0FCD-4078-B6C1-988705165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3" y="1616866"/>
            <a:ext cx="5662654" cy="6524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82EF78-4170-48BC-B242-DBBE505E2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3" y="3162720"/>
            <a:ext cx="4881598" cy="98584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3CCE708-9F2B-4B0F-84B5-9756C908761B}"/>
              </a:ext>
            </a:extLst>
          </p:cNvPr>
          <p:cNvSpPr/>
          <p:nvPr/>
        </p:nvSpPr>
        <p:spPr>
          <a:xfrm>
            <a:off x="460664" y="27778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Loss function.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13727A3-A799-47A5-B0B8-CF59413EF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3" y="4553812"/>
            <a:ext cx="7234290" cy="9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4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FA081F13-7C42-9E48-AEE6-17F2D409C6DB}"/>
              </a:ext>
            </a:extLst>
          </p:cNvPr>
          <p:cNvSpPr txBox="1"/>
          <p:nvPr/>
        </p:nvSpPr>
        <p:spPr>
          <a:xfrm>
            <a:off x="3645909" y="4478971"/>
            <a:ext cx="507973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733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Rao Xuan   </a:t>
            </a:r>
            <a:endParaRPr kumimoji="1" lang="zh-CN" altLang="en-US" sz="3733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  <p:sp>
        <p:nvSpPr>
          <p:cNvPr id="5" name="矩形 27"/>
          <p:cNvSpPr/>
          <p:nvPr/>
        </p:nvSpPr>
        <p:spPr>
          <a:xfrm>
            <a:off x="0" y="2354078"/>
            <a:ext cx="12192000" cy="1603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244" tIns="57123" rIns="114244" bIns="571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dirty="0"/>
              <a:t>An Attentional Recurrent Neural Network</a:t>
            </a:r>
          </a:p>
          <a:p>
            <a:pPr algn="ctr"/>
            <a:r>
              <a:rPr lang="en-US" altLang="zh-CN" sz="3600" dirty="0"/>
              <a:t>for Personalized Next Location Recommendation</a:t>
            </a:r>
            <a:endParaRPr lang="en-US" altLang="zh-CN" sz="36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5887742" y="3957387"/>
            <a:ext cx="416516" cy="25020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244" tIns="57123" rIns="114244" bIns="571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8"/>
          </a:p>
        </p:txBody>
      </p:sp>
      <p:sp>
        <p:nvSpPr>
          <p:cNvPr id="2" name="TextBox 1"/>
          <p:cNvSpPr txBox="1"/>
          <p:nvPr/>
        </p:nvSpPr>
        <p:spPr>
          <a:xfrm>
            <a:off x="-4511040" y="169468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4A7BF-CC8F-4FFF-BBA2-404D784AA194}"/>
              </a:ext>
            </a:extLst>
          </p:cNvPr>
          <p:cNvSpPr txBox="1"/>
          <p:nvPr/>
        </p:nvSpPr>
        <p:spPr>
          <a:xfrm>
            <a:off x="4483437" y="5535038"/>
            <a:ext cx="340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2021-10-6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50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"/>
    </mc:Choice>
    <mc:Fallback xmlns="">
      <p:transition spd="slow" advTm="256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33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Research direction</a:t>
            </a:r>
            <a:endParaRPr lang="zh-CN" altLang="en-US" sz="32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6E4B72-AD17-4DEF-8A6D-F80FE8C75C4A}"/>
              </a:ext>
            </a:extLst>
          </p:cNvPr>
          <p:cNvSpPr/>
          <p:nvPr/>
        </p:nvSpPr>
        <p:spPr>
          <a:xfrm>
            <a:off x="-365367" y="13339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A8119A-E686-402A-A3BC-785BA8BCB496}"/>
              </a:ext>
            </a:extLst>
          </p:cNvPr>
          <p:cNvSpPr/>
          <p:nvPr/>
        </p:nvSpPr>
        <p:spPr>
          <a:xfrm>
            <a:off x="5821326" y="133391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Similar </a:t>
            </a:r>
            <a:r>
              <a:rPr lang="en-US" altLang="zh-CN" b="1" dirty="0"/>
              <a:t>locations (neighbors) </a:t>
            </a:r>
            <a:r>
              <a:rPr lang="en-US" altLang="zh-CN" dirty="0"/>
              <a:t>share similar </a:t>
            </a:r>
            <a:r>
              <a:rPr lang="en-US" altLang="zh-CN" b="1" dirty="0"/>
              <a:t>transitional patterns</a:t>
            </a:r>
            <a:r>
              <a:rPr lang="en-US" altLang="zh-C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The transition regularities of neighbors serve as </a:t>
            </a:r>
            <a:r>
              <a:rPr lang="en-US" altLang="zh-CN" b="1" dirty="0"/>
              <a:t>complementary information </a:t>
            </a:r>
            <a:r>
              <a:rPr lang="en-US" altLang="zh-CN" dirty="0"/>
              <a:t>for locations with insufficient following check-ins.</a:t>
            </a:r>
            <a:r>
              <a:rPr lang="zh-CN" altLang="en-US" dirty="0"/>
              <a:t>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59FB0A-6D8B-48FE-BA81-BDD01F73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6" y="1047016"/>
            <a:ext cx="5238657" cy="371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6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34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Framework</a:t>
            </a:r>
            <a:endParaRPr lang="zh-CN" altLang="en-US" sz="32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6E4B72-AD17-4DEF-8A6D-F80FE8C75C4A}"/>
              </a:ext>
            </a:extLst>
          </p:cNvPr>
          <p:cNvSpPr/>
          <p:nvPr/>
        </p:nvSpPr>
        <p:spPr>
          <a:xfrm>
            <a:off x="-365367" y="13339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90B149-883A-4F19-ADA0-D7BF44D17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" y="1026085"/>
            <a:ext cx="7172377" cy="46291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D5C2B70-60F9-49DB-8B3D-AFA17BF47E75}"/>
              </a:ext>
            </a:extLst>
          </p:cNvPr>
          <p:cNvSpPr/>
          <p:nvPr/>
        </p:nvSpPr>
        <p:spPr>
          <a:xfrm>
            <a:off x="8022490" y="1576593"/>
            <a:ext cx="204344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E</a:t>
            </a:r>
            <a:r>
              <a:rPr lang="zh-CN" altLang="en-US" dirty="0"/>
              <a:t>mbedding layer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Attention layer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Recurrent layer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Output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7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35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Knowledge Graph</a:t>
            </a:r>
            <a:endParaRPr lang="zh-CN" altLang="en-US" sz="32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6E4B72-AD17-4DEF-8A6D-F80FE8C75C4A}"/>
              </a:ext>
            </a:extLst>
          </p:cNvPr>
          <p:cNvSpPr/>
          <p:nvPr/>
        </p:nvSpPr>
        <p:spPr>
          <a:xfrm>
            <a:off x="-365367" y="13339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87CE96-72AE-404B-B7D5-CCE60D81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99" y="1130217"/>
            <a:ext cx="6910438" cy="28622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0E25DE-3109-42E7-A098-3004F2872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32" y="3915999"/>
            <a:ext cx="5494135" cy="10995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F0DC809-78EE-4908-AF75-14DEEEAC8EE4}"/>
              </a:ext>
            </a:extLst>
          </p:cNvPr>
          <p:cNvSpPr/>
          <p:nvPr/>
        </p:nvSpPr>
        <p:spPr>
          <a:xfrm>
            <a:off x="7934837" y="1256046"/>
            <a:ext cx="2008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S</a:t>
            </a:r>
            <a:r>
              <a:rPr lang="zh-CN" altLang="en-US" dirty="0"/>
              <a:t>imilar locations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FCFD65-37A3-47C7-8EDF-EBF88BA4915E}"/>
              </a:ext>
            </a:extLst>
          </p:cNvPr>
          <p:cNvSpPr/>
          <p:nvPr/>
        </p:nvSpPr>
        <p:spPr>
          <a:xfrm>
            <a:off x="8313391" y="1625378"/>
            <a:ext cx="363586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geographically close</a:t>
            </a:r>
            <a:r>
              <a:rPr lang="en-US" altLang="zh-C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described by the same semantics.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preferred by the same user.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BD7DD8A-E769-448A-A5A8-F8C0B427B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0" y="4415907"/>
            <a:ext cx="5323720" cy="14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36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Neighbor Discovery</a:t>
            </a:r>
            <a:endParaRPr lang="zh-CN" altLang="en-US" sz="32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6E4B72-AD17-4DEF-8A6D-F80FE8C75C4A}"/>
              </a:ext>
            </a:extLst>
          </p:cNvPr>
          <p:cNvSpPr/>
          <p:nvPr/>
        </p:nvSpPr>
        <p:spPr>
          <a:xfrm>
            <a:off x="-365367" y="13339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87CE96-72AE-404B-B7D5-CCE60D81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99" y="1130217"/>
            <a:ext cx="5637778" cy="23351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BCFA35-D7BA-4EE9-81CA-DE176213A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88" y="998274"/>
            <a:ext cx="4562507" cy="37807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FD1C0A-A028-4A2C-A76C-FF8F3ED084A5}"/>
              </a:ext>
            </a:extLst>
          </p:cNvPr>
          <p:cNvSpPr/>
          <p:nvPr/>
        </p:nvSpPr>
        <p:spPr>
          <a:xfrm>
            <a:off x="219188" y="395281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tilize </a:t>
            </a:r>
            <a:r>
              <a:rPr lang="zh-CN" altLang="en-US" b="1" dirty="0"/>
              <a:t>meta-path</a:t>
            </a:r>
            <a:r>
              <a:rPr lang="zh-CN" altLang="en-US" dirty="0"/>
              <a:t> to extract various kinds of neighbors</a:t>
            </a:r>
            <a:r>
              <a:rPr lang="en-US" altLang="zh-C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For </a:t>
            </a:r>
            <a:r>
              <a:rPr lang="en-US" altLang="zh-CN" b="1" dirty="0"/>
              <a:t>each location</a:t>
            </a:r>
            <a:r>
              <a:rPr lang="en-US" altLang="zh-CN" dirty="0"/>
              <a:t>, a random walk process is conducted to generate paths based on the </a:t>
            </a:r>
            <a:r>
              <a:rPr lang="en-US" altLang="zh-CN" b="1" dirty="0"/>
              <a:t>LL, LV L and LUL </a:t>
            </a:r>
            <a:r>
              <a:rPr lang="en-US" altLang="zh-CN" dirty="0"/>
              <a:t>meta-paths.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DAAC1C-5A5B-4A3C-929B-1635ADC1E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72" y="4929736"/>
            <a:ext cx="4891547" cy="18512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7619C2-4903-4F2A-989B-9CC3A30BF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9" y="5580660"/>
            <a:ext cx="5433757" cy="8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8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37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Attention Layer</a:t>
            </a:r>
            <a:endParaRPr lang="zh-CN" altLang="en-US" sz="32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6E4B72-AD17-4DEF-8A6D-F80FE8C75C4A}"/>
              </a:ext>
            </a:extLst>
          </p:cNvPr>
          <p:cNvSpPr/>
          <p:nvPr/>
        </p:nvSpPr>
        <p:spPr>
          <a:xfrm>
            <a:off x="-365367" y="13339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251146-C7E8-4E42-B346-75753CC9FBBE}"/>
              </a:ext>
            </a:extLst>
          </p:cNvPr>
          <p:cNvSpPr/>
          <p:nvPr/>
        </p:nvSpPr>
        <p:spPr>
          <a:xfrm>
            <a:off x="663287" y="125625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</a:t>
            </a:r>
            <a:r>
              <a:rPr lang="zh-CN" altLang="en-US" dirty="0"/>
              <a:t>alculate the similarity between </a:t>
            </a:r>
            <a:r>
              <a:rPr lang="zh-CN" altLang="en-US" b="1" dirty="0"/>
              <a:t>current location </a:t>
            </a:r>
            <a:r>
              <a:rPr lang="zh-CN" altLang="en-US" dirty="0"/>
              <a:t>and </a:t>
            </a:r>
            <a:r>
              <a:rPr lang="zh-CN" altLang="en-US" b="1" dirty="0"/>
              <a:t>each neighbor</a:t>
            </a:r>
            <a:r>
              <a:rPr lang="zh-CN" altLang="en-US" dirty="0"/>
              <a:t>.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Choose </a:t>
            </a:r>
            <a:r>
              <a:rPr lang="en-US" altLang="zh-CN" b="1" dirty="0"/>
              <a:t>salient neighbors </a:t>
            </a:r>
            <a:r>
              <a:rPr lang="en-US" altLang="zh-CN" dirty="0"/>
              <a:t>based on current location automatically </a:t>
            </a:r>
            <a:r>
              <a:rPr lang="en-US" altLang="zh-CN" b="1" dirty="0"/>
              <a:t>at each time step </a:t>
            </a:r>
            <a:r>
              <a:rPr lang="en-US" altLang="zh-CN" dirty="0"/>
              <a:t>along the sequence.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FFFBBC-E1A7-47C3-9D3E-DD10DE2D1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8" y="5264328"/>
            <a:ext cx="5265285" cy="5026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F2E94A-A86F-458B-84AC-0B5700A4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04" y="3227555"/>
            <a:ext cx="4937414" cy="12265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B33DD3-4446-4319-BE86-E3ACB5785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79" y="1936523"/>
            <a:ext cx="5665973" cy="13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38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Recurrent Layer</a:t>
            </a:r>
            <a:endParaRPr lang="zh-CN" altLang="en-US" sz="32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6E4B72-AD17-4DEF-8A6D-F80FE8C75C4A}"/>
              </a:ext>
            </a:extLst>
          </p:cNvPr>
          <p:cNvSpPr/>
          <p:nvPr/>
        </p:nvSpPr>
        <p:spPr>
          <a:xfrm>
            <a:off x="-365367" y="13339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09E851-BC1E-4B1B-8783-EBDE869D0DB4}"/>
              </a:ext>
            </a:extLst>
          </p:cNvPr>
          <p:cNvSpPr/>
          <p:nvPr/>
        </p:nvSpPr>
        <p:spPr>
          <a:xfrm>
            <a:off x="547577" y="11800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The goal of the recurrent unit is to jointly integrate the three groups of representations to update the hidden state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85AA54-D09F-4446-93A8-F311E99A6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2" y="1898355"/>
            <a:ext cx="6227384" cy="40192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788CCB-2B2A-4920-B337-C10FDA799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84" y="2387310"/>
            <a:ext cx="4311383" cy="367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6EFC45-13A1-41EE-AB08-1C13A8B06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77" y="3252786"/>
            <a:ext cx="2876571" cy="3524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5CA3387-3A1E-489A-80AF-0F7AAB253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278" y="3886818"/>
            <a:ext cx="5047844" cy="4501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6C7E3D7-B141-4146-809A-01645D6C1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95" y="4571833"/>
            <a:ext cx="5332079" cy="5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2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39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7" y="330461"/>
            <a:ext cx="76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Output Layer &amp; Model Optimization</a:t>
            </a:r>
            <a:endParaRPr lang="zh-CN" altLang="en-US" sz="32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6E4B72-AD17-4DEF-8A6D-F80FE8C75C4A}"/>
              </a:ext>
            </a:extLst>
          </p:cNvPr>
          <p:cNvSpPr/>
          <p:nvPr/>
        </p:nvSpPr>
        <p:spPr>
          <a:xfrm>
            <a:off x="-365367" y="133391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8F3CE1-7C22-43F7-88A9-E6C55A5F6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75" y="2205417"/>
            <a:ext cx="5491203" cy="16716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39BC6C4-A430-4C22-88FD-D29AC0A8E0FE}"/>
              </a:ext>
            </a:extLst>
          </p:cNvPr>
          <p:cNvSpPr/>
          <p:nvPr/>
        </p:nvSpPr>
        <p:spPr>
          <a:xfrm>
            <a:off x="486640" y="12371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ombine </a:t>
            </a:r>
            <a:r>
              <a:rPr lang="en-US" altLang="zh-CN" dirty="0"/>
              <a:t>the </a:t>
            </a:r>
            <a:r>
              <a:rPr lang="en-US" altLang="zh-CN" b="1" dirty="0"/>
              <a:t>last hidden state</a:t>
            </a:r>
            <a:r>
              <a:rPr lang="zh-CN" altLang="en-US" b="1" dirty="0"/>
              <a:t> </a:t>
            </a:r>
            <a:r>
              <a:rPr lang="zh-CN" altLang="en-US" dirty="0"/>
              <a:t>with </a:t>
            </a:r>
            <a:r>
              <a:rPr lang="zh-CN" altLang="en-US" b="1" dirty="0"/>
              <a:t>user general preference </a:t>
            </a:r>
            <a:r>
              <a:rPr lang="zh-CN" altLang="en-US" dirty="0"/>
              <a:t>to predict where user would visit </a:t>
            </a:r>
            <a:r>
              <a:rPr lang="en-US" altLang="zh-CN" dirty="0"/>
              <a:t>at next time.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4B3AEF-DDBA-45A0-A641-BD0F30E2909A}"/>
              </a:ext>
            </a:extLst>
          </p:cNvPr>
          <p:cNvSpPr/>
          <p:nvPr/>
        </p:nvSpPr>
        <p:spPr>
          <a:xfrm>
            <a:off x="547577" y="4198992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L</a:t>
            </a:r>
            <a:r>
              <a:rPr lang="zh-CN" altLang="en-US" dirty="0"/>
              <a:t>oss function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7C38631-D666-42E5-8B06-527C16103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75" y="4715957"/>
            <a:ext cx="6900913" cy="8477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A7C0110-E35C-48B7-BE95-B3D541153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34" y="5623069"/>
            <a:ext cx="5144176" cy="11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4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83ACEE-FA9A-4FA5-B2B3-E3967F4D8DC1}"/>
              </a:ext>
            </a:extLst>
          </p:cNvPr>
          <p:cNvSpPr txBox="1"/>
          <p:nvPr/>
        </p:nvSpPr>
        <p:spPr>
          <a:xfrm>
            <a:off x="547578" y="330461"/>
            <a:ext cx="726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Context-Aware Hidden State Weighting</a:t>
            </a:r>
            <a:endParaRPr lang="zh-CN" altLang="en-US" sz="32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8B0D7D-5B3E-4B9F-A53B-28837B737EF5}"/>
              </a:ext>
            </a:extLst>
          </p:cNvPr>
          <p:cNvSpPr/>
          <p:nvPr/>
        </p:nvSpPr>
        <p:spPr>
          <a:xfrm>
            <a:off x="446568" y="14737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F</a:t>
            </a:r>
            <a:r>
              <a:rPr lang="zh-CN" altLang="en-US" dirty="0"/>
              <a:t>rom a </a:t>
            </a:r>
            <a:r>
              <a:rPr lang="zh-CN" altLang="en-US" b="1" dirty="0"/>
              <a:t>temporal</a:t>
            </a:r>
            <a:r>
              <a:rPr lang="zh-CN" altLang="en-US" dirty="0"/>
              <a:t> perspective, our primary goal is to incorporate the </a:t>
            </a:r>
            <a:r>
              <a:rPr lang="zh-CN" altLang="en-US" b="1" dirty="0"/>
              <a:t>periodicity property </a:t>
            </a:r>
            <a:r>
              <a:rPr lang="zh-CN" altLang="en-US" dirty="0"/>
              <a:t>of user behavior </a:t>
            </a:r>
            <a:r>
              <a:rPr lang="en-US" altLang="zh-CN" dirty="0"/>
              <a:t>into </a:t>
            </a:r>
            <a:r>
              <a:rPr lang="en-US" altLang="zh-CN" b="1" dirty="0"/>
              <a:t>weight W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D66F53-A245-4FB5-B3FC-0E3FC2EF8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02" y="2723670"/>
            <a:ext cx="4924461" cy="4429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554110-4E43-437E-8DDB-F814B9701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69" y="3691415"/>
            <a:ext cx="1966927" cy="3429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2191C2-E85D-4BA5-A739-2521682EB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9" y="5530113"/>
            <a:ext cx="5305464" cy="80963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912B3C0-D9B7-4A68-B516-2073D9591E52}"/>
              </a:ext>
            </a:extLst>
          </p:cNvPr>
          <p:cNvSpPr/>
          <p:nvPr/>
        </p:nvSpPr>
        <p:spPr>
          <a:xfrm>
            <a:off x="446568" y="428018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B</a:t>
            </a:r>
            <a:r>
              <a:rPr lang="zh-CN" altLang="en-US" dirty="0"/>
              <a:t>esides the periodicity, the older a check-in is, the less impact it has for prediction. Subsequently, we add a </a:t>
            </a:r>
            <a:r>
              <a:rPr lang="zh-CN" altLang="en-US" b="1" dirty="0"/>
              <a:t>temporal exponential decay </a:t>
            </a:r>
            <a:r>
              <a:rPr lang="zh-CN" altLang="en-US" dirty="0"/>
              <a:t>weight to model this factor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9F7583-A471-4DDA-B9F8-D982F180EE0E}"/>
              </a:ext>
            </a:extLst>
          </p:cNvPr>
          <p:cNvSpPr/>
          <p:nvPr/>
        </p:nvSpPr>
        <p:spPr>
          <a:xfrm>
            <a:off x="6238563" y="14737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rom a </a:t>
            </a:r>
            <a:r>
              <a:rPr lang="zh-CN" altLang="en-US" b="1" dirty="0"/>
              <a:t>spatial</a:t>
            </a:r>
            <a:r>
              <a:rPr lang="zh-CN" altLang="en-US" dirty="0"/>
              <a:t> perspective, we consider the fact that the </a:t>
            </a:r>
            <a:r>
              <a:rPr lang="zh-CN" altLang="en-US" b="1" dirty="0"/>
              <a:t>closer</a:t>
            </a:r>
            <a:r>
              <a:rPr lang="zh-CN" altLang="en-US" dirty="0"/>
              <a:t> a check-in is to the current location, the </a:t>
            </a:r>
            <a:r>
              <a:rPr lang="zh-CN" altLang="en-US" b="1" dirty="0"/>
              <a:t>more helpful </a:t>
            </a:r>
            <a:r>
              <a:rPr lang="zh-CN" altLang="en-US" dirty="0"/>
              <a:t>it is for location prediction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A8FE91-76B2-4D39-874B-81D44F59A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57" y="6492875"/>
            <a:ext cx="2919434" cy="2190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8C12D4D-B768-436E-939A-9F912D40D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350" y="2662672"/>
            <a:ext cx="4667284" cy="5857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ECDA198-0653-4066-A812-9ECEAA11C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55" y="3341846"/>
            <a:ext cx="3252811" cy="26193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B7D8C76-4CC7-4BAD-B051-6B5A403B25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68" y="5539438"/>
            <a:ext cx="5346861" cy="8096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0D3D1AD-CAC7-449E-98FE-48478B6D1E4E}"/>
              </a:ext>
            </a:extLst>
          </p:cNvPr>
          <p:cNvSpPr/>
          <p:nvPr/>
        </p:nvSpPr>
        <p:spPr>
          <a:xfrm>
            <a:off x="6238563" y="434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C</a:t>
            </a:r>
            <a:r>
              <a:rPr lang="zh-CN" altLang="en-US" b="1" dirty="0"/>
              <a:t>ombin</a:t>
            </a:r>
            <a:r>
              <a:rPr lang="en-US" altLang="zh-CN" b="1" dirty="0"/>
              <a:t>e</a:t>
            </a:r>
            <a:r>
              <a:rPr lang="zh-CN" altLang="en-US" b="1" dirty="0"/>
              <a:t> </a:t>
            </a:r>
            <a:r>
              <a:rPr lang="zh-CN" altLang="en-US" dirty="0"/>
              <a:t>the temporal and spatial weights together: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7818061-BBDD-42BE-86D1-40773313EE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53" y="3666613"/>
            <a:ext cx="2533669" cy="3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4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5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8" y="330461"/>
            <a:ext cx="574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How Far to Flash Back?</a:t>
            </a:r>
            <a:endParaRPr lang="zh-CN" altLang="en-US" sz="32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21A2D4-9721-4EE2-B51F-77663D40AE92}"/>
              </a:ext>
            </a:extLst>
          </p:cNvPr>
          <p:cNvSpPr/>
          <p:nvPr/>
        </p:nvSpPr>
        <p:spPr>
          <a:xfrm>
            <a:off x="464289" y="14577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en-US" altLang="zh-CN" b="1" dirty="0"/>
              <a:t>∆t</a:t>
            </a:r>
            <a:r>
              <a:rPr lang="en-US" altLang="zh-CN" dirty="0"/>
              <a:t> denote the </a:t>
            </a:r>
            <a:r>
              <a:rPr lang="en-US" altLang="zh-CN" b="1" dirty="0"/>
              <a:t>average time </a:t>
            </a:r>
            <a:r>
              <a:rPr lang="en-US" altLang="zh-CN" dirty="0"/>
              <a:t>between </a:t>
            </a:r>
            <a:r>
              <a:rPr lang="en-US" altLang="zh-CN" b="1" dirty="0"/>
              <a:t>successive check-ins</a:t>
            </a:r>
            <a:r>
              <a:rPr lang="en-US" altLang="zh-C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The hidden state </a:t>
            </a:r>
            <a:r>
              <a:rPr lang="zh-CN" altLang="en-US" b="1" dirty="0"/>
              <a:t>k-step back </a:t>
            </a:r>
            <a:r>
              <a:rPr lang="zh-CN" altLang="en-US" dirty="0"/>
              <a:t>has an average ∆T = ∆t · k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F91142-4E16-4856-943E-1B2BD6F5E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94" y="2733750"/>
            <a:ext cx="5305464" cy="80963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A3474F2-0ABC-48F7-92C7-BE30FDABB99D}"/>
              </a:ext>
            </a:extLst>
          </p:cNvPr>
          <p:cNvSpPr/>
          <p:nvPr/>
        </p:nvSpPr>
        <p:spPr>
          <a:xfrm>
            <a:off x="505047" y="385365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en-US" altLang="zh-CN" dirty="0"/>
              <a:t>The </a:t>
            </a:r>
            <a:r>
              <a:rPr lang="en-US" altLang="zh-CN" b="1" dirty="0"/>
              <a:t>temporal exponential decay term </a:t>
            </a:r>
            <a:r>
              <a:rPr lang="en-US" altLang="zh-CN" dirty="0"/>
              <a:t>becomes a function of </a:t>
            </a:r>
            <a:r>
              <a:rPr lang="en-US" altLang="zh-CN" b="1" dirty="0"/>
              <a:t>k</a:t>
            </a:r>
            <a:r>
              <a:rPr lang="en-US" altLang="zh-C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Set k = 20 for example, this term is around 0.01.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A hidden state more than k-step back receives on average a weight less than 0.01, which contributes little to the aggregated hidden state.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3D7373-FC51-4383-AF98-C65F34B62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84" y="1474919"/>
            <a:ext cx="5387367" cy="19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FA081F13-7C42-9E48-AEE6-17F2D409C6DB}"/>
              </a:ext>
            </a:extLst>
          </p:cNvPr>
          <p:cNvSpPr txBox="1"/>
          <p:nvPr/>
        </p:nvSpPr>
        <p:spPr>
          <a:xfrm>
            <a:off x="3645909" y="4478971"/>
            <a:ext cx="507973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733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Rao Xuan   </a:t>
            </a:r>
            <a:endParaRPr kumimoji="1" lang="zh-CN" altLang="en-US" sz="3733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  <p:sp>
        <p:nvSpPr>
          <p:cNvPr id="5" name="矩形 27"/>
          <p:cNvSpPr/>
          <p:nvPr/>
        </p:nvSpPr>
        <p:spPr>
          <a:xfrm>
            <a:off x="0" y="2354078"/>
            <a:ext cx="12192000" cy="1603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244" tIns="57123" rIns="114244" bIns="571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dirty="0"/>
              <a:t>Discovering Subsequence Patterns for Next POI Recommendation</a:t>
            </a:r>
            <a:endParaRPr lang="en-US" altLang="zh-CN" sz="36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5887742" y="3957387"/>
            <a:ext cx="416516" cy="25020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244" tIns="57123" rIns="114244" bIns="571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108"/>
          </a:p>
        </p:txBody>
      </p:sp>
      <p:sp>
        <p:nvSpPr>
          <p:cNvPr id="2" name="TextBox 1"/>
          <p:cNvSpPr txBox="1"/>
          <p:nvPr/>
        </p:nvSpPr>
        <p:spPr>
          <a:xfrm>
            <a:off x="-4511040" y="169468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4A7BF-CC8F-4FFF-BBA2-404D784AA194}"/>
              </a:ext>
            </a:extLst>
          </p:cNvPr>
          <p:cNvSpPr txBox="1"/>
          <p:nvPr/>
        </p:nvSpPr>
        <p:spPr>
          <a:xfrm>
            <a:off x="4483437" y="5535038"/>
            <a:ext cx="340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2021-10-3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861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"/>
    </mc:Choice>
    <mc:Fallback xmlns="">
      <p:transition spd="slow" advTm="256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7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55FD0E-8EE2-480A-B31C-4A25B452462B}"/>
              </a:ext>
            </a:extLst>
          </p:cNvPr>
          <p:cNvSpPr txBox="1"/>
          <p:nvPr/>
        </p:nvSpPr>
        <p:spPr>
          <a:xfrm>
            <a:off x="547578" y="330461"/>
            <a:ext cx="4162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b="1" dirty="0"/>
              <a:t>Research direction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48C1AC-027C-4293-8AE6-4AF66E28E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0" y="1146858"/>
            <a:ext cx="5999063" cy="42651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9ED0C7-F143-4293-8F55-D4EABBEF3513}"/>
              </a:ext>
            </a:extLst>
          </p:cNvPr>
          <p:cNvSpPr/>
          <p:nvPr/>
        </p:nvSpPr>
        <p:spPr>
          <a:xfrm>
            <a:off x="6096000" y="13873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The user</a:t>
            </a:r>
            <a:r>
              <a:rPr lang="en-US" altLang="zh-CN" dirty="0"/>
              <a:t>’</a:t>
            </a:r>
            <a:r>
              <a:rPr lang="zh-CN" altLang="en-US" dirty="0"/>
              <a:t>s check-in behaviors may be influenced by a </a:t>
            </a:r>
            <a:r>
              <a:rPr lang="zh-CN" altLang="en-US" b="1" dirty="0"/>
              <a:t>subsequence</a:t>
            </a:r>
            <a:r>
              <a:rPr lang="zh-CN" altLang="en-US" dirty="0"/>
              <a:t> of previously visited POIs as a </a:t>
            </a:r>
            <a:r>
              <a:rPr lang="zh-CN" altLang="en-US" b="1" dirty="0"/>
              <a:t>whole</a:t>
            </a:r>
            <a:r>
              <a:rPr lang="zh-CN" altLang="en-US" dirty="0"/>
              <a:t> rather than </a:t>
            </a:r>
            <a:r>
              <a:rPr lang="zh-CN" altLang="en-US" b="1" dirty="0"/>
              <a:t>single POIs</a:t>
            </a:r>
            <a:r>
              <a:rPr lang="zh-CN" altLang="en-US" dirty="0"/>
              <a:t>, which is </a:t>
            </a:r>
            <a:r>
              <a:rPr lang="zh-CN" altLang="en-US" b="1" dirty="0"/>
              <a:t>beyond POI-level </a:t>
            </a:r>
            <a:r>
              <a:rPr lang="zh-CN" altLang="en-US" dirty="0"/>
              <a:t>sequential patterns.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131140-EAA7-4764-8A38-B41377C56913}"/>
              </a:ext>
            </a:extLst>
          </p:cNvPr>
          <p:cNvSpPr/>
          <p:nvPr/>
        </p:nvSpPr>
        <p:spPr>
          <a:xfrm>
            <a:off x="6096000" y="27930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</a:t>
            </a:r>
            <a:r>
              <a:rPr lang="zh-CN" altLang="en-US" dirty="0"/>
              <a:t>uch subsequences are not limited to the </a:t>
            </a:r>
            <a:r>
              <a:rPr lang="zh-CN" altLang="en-US" b="1" dirty="0"/>
              <a:t>functional</a:t>
            </a:r>
          </a:p>
          <a:p>
            <a:r>
              <a:rPr lang="en-US" altLang="zh-CN" b="1" dirty="0"/>
              <a:t>z</a:t>
            </a:r>
            <a:r>
              <a:rPr lang="zh-CN" altLang="en-US" b="1" dirty="0"/>
              <a:t>ones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which could </a:t>
            </a:r>
            <a:r>
              <a:rPr lang="zh-CN" altLang="en-US" dirty="0"/>
              <a:t>result from different factors </a:t>
            </a:r>
            <a:r>
              <a:rPr lang="en-US" altLang="zh-CN" dirty="0"/>
              <a:t>such as </a:t>
            </a:r>
            <a:r>
              <a:rPr lang="zh-CN" altLang="en-US" b="1" dirty="0"/>
              <a:t>user</a:t>
            </a:r>
            <a:r>
              <a:rPr lang="en-US" altLang="zh-CN" b="1" dirty="0"/>
              <a:t>’</a:t>
            </a:r>
            <a:r>
              <a:rPr lang="zh-CN" altLang="en-US" b="1" dirty="0"/>
              <a:t>s personal interests</a:t>
            </a:r>
            <a:r>
              <a:rPr lang="zh-CN" altLang="en-US" dirty="0"/>
              <a:t>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18D6B6-FFE4-4B63-8CAD-32DFC9A4D3F5}"/>
              </a:ext>
            </a:extLst>
          </p:cNvPr>
          <p:cNvSpPr/>
          <p:nvPr/>
        </p:nvSpPr>
        <p:spPr>
          <a:xfrm>
            <a:off x="6096000" y="41797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The set of POIs in the </a:t>
            </a:r>
            <a:r>
              <a:rPr lang="zh-CN" altLang="en-US" b="1" dirty="0"/>
              <a:t>subsequence</a:t>
            </a:r>
            <a:r>
              <a:rPr lang="zh-CN" altLang="en-US" dirty="0"/>
              <a:t> will perform as </a:t>
            </a:r>
            <a:r>
              <a:rPr lang="zh-CN" altLang="en-US" b="1" dirty="0"/>
              <a:t>a whole</a:t>
            </a:r>
            <a:r>
              <a:rPr lang="zh-CN" altLang="en-US" dirty="0"/>
              <a:t> when influencing the user</a:t>
            </a:r>
            <a:r>
              <a:rPr lang="en-US" altLang="zh-CN" dirty="0"/>
              <a:t>’</a:t>
            </a:r>
            <a:r>
              <a:rPr lang="zh-CN" altLang="en-US" dirty="0"/>
              <a:t>s future visit.</a:t>
            </a:r>
          </a:p>
        </p:txBody>
      </p:sp>
    </p:spTree>
    <p:extLst>
      <p:ext uri="{BB962C8B-B14F-4D97-AF65-F5344CB8AC3E}">
        <p14:creationId xmlns:p14="http://schemas.microsoft.com/office/powerpoint/2010/main" val="146830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8</a:t>
            </a:fld>
            <a:endParaRPr lang="zh-CN" altLang="en-US" sz="1799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8" y="330461"/>
            <a:ext cx="574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Framework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0BDB63-5DA9-4D22-BDEF-F42B3D0FD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" y="1062569"/>
            <a:ext cx="5762360" cy="49129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F92BC57-D332-41F4-9A0A-405E1DBEFC56}"/>
              </a:ext>
            </a:extLst>
          </p:cNvPr>
          <p:cNvSpPr/>
          <p:nvPr/>
        </p:nvSpPr>
        <p:spPr>
          <a:xfrm>
            <a:off x="6103048" y="140966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L</a:t>
            </a:r>
            <a:r>
              <a:rPr lang="zh-CN" altLang="en-US" dirty="0"/>
              <a:t>earn the </a:t>
            </a:r>
            <a:r>
              <a:rPr lang="zh-CN" altLang="en-US" b="1" dirty="0"/>
              <a:t>latent structures  </a:t>
            </a:r>
            <a:r>
              <a:rPr lang="en-US" altLang="zh-CN" dirty="0"/>
              <a:t>hierarchically</a:t>
            </a:r>
            <a:r>
              <a:rPr lang="en-US" altLang="zh-CN" b="1" dirty="0"/>
              <a:t> </a:t>
            </a:r>
            <a:r>
              <a:rPr lang="zh-CN" altLang="en-US" dirty="0"/>
              <a:t>by </a:t>
            </a:r>
            <a:r>
              <a:rPr lang="zh-CN" altLang="en-US" b="1" dirty="0"/>
              <a:t>automatically partitioning </a:t>
            </a:r>
            <a:r>
              <a:rPr lang="zh-CN" altLang="en-US" dirty="0"/>
              <a:t>the POI sequence without handcrafted features </a:t>
            </a:r>
            <a:r>
              <a:rPr lang="en-US" altLang="zh-CN" dirty="0"/>
              <a:t>by a </a:t>
            </a:r>
            <a:r>
              <a:rPr lang="en-US" altLang="zh-CN" b="1" dirty="0"/>
              <a:t>stacked recurrent neural network</a:t>
            </a:r>
            <a:r>
              <a:rPr lang="zh-CN" altLang="en-US" dirty="0"/>
              <a:t>.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the </a:t>
            </a:r>
            <a:r>
              <a:rPr lang="en-US" altLang="zh-CN" b="1" dirty="0"/>
              <a:t>higher layer </a:t>
            </a:r>
            <a:r>
              <a:rPr lang="en-US" altLang="zh-CN" dirty="0"/>
              <a:t>learns from the </a:t>
            </a:r>
            <a:r>
              <a:rPr lang="en-US" altLang="zh-CN" b="1" dirty="0"/>
              <a:t>lower</a:t>
            </a:r>
            <a:r>
              <a:rPr lang="en-US" altLang="zh-CN" dirty="0"/>
              <a:t> in order to perform an abstraction with </a:t>
            </a:r>
            <a:r>
              <a:rPr lang="en-US" altLang="zh-CN" b="1" dirty="0"/>
              <a:t>a larger level of granularity</a:t>
            </a:r>
            <a:r>
              <a:rPr lang="en-US" altLang="zh-C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en-US" altLang="zh-CN" b="1" dirty="0"/>
              <a:t>Power-law Attention </a:t>
            </a:r>
            <a:r>
              <a:rPr lang="en-US" altLang="zh-CN" dirty="0"/>
              <a:t>mechanism to integrate the domain knowledge in both </a:t>
            </a:r>
            <a:r>
              <a:rPr lang="en-US" altLang="zh-CN" b="1" dirty="0"/>
              <a:t>spatial and temporal contexts </a:t>
            </a:r>
            <a:r>
              <a:rPr lang="en-US" altLang="zh-CN" dirty="0"/>
              <a:t>for the user’s check-in sequence.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1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516" indent="-285584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334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267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199" indent="-228468" eaLnBrk="0" hangingPunct="0"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133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066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000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3934" indent="-228468" defTabSz="108839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99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09585" eaLnBrk="1" hangingPunct="1"/>
            <a:fld id="{4F409B42-2EA6-40B2-850A-AE629BA520FF}" type="slidenum">
              <a:rPr lang="zh-CN" altLang="en-US" sz="1399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defTabSz="609585" eaLnBrk="1" hangingPunct="1"/>
              <a:t>9</a:t>
            </a:fld>
            <a:endParaRPr lang="zh-CN" altLang="en-US" sz="1799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AF74791-CC4F-43B4-978B-A27D047400D2}"/>
              </a:ext>
            </a:extLst>
          </p:cNvPr>
          <p:cNvSpPr/>
          <p:nvPr/>
        </p:nvSpPr>
        <p:spPr>
          <a:xfrm>
            <a:off x="10434917" y="76972"/>
            <a:ext cx="1757083" cy="83826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5442EF-2919-4411-AE37-034F1BBD15D7}"/>
              </a:ext>
            </a:extLst>
          </p:cNvPr>
          <p:cNvSpPr txBox="1"/>
          <p:nvPr/>
        </p:nvSpPr>
        <p:spPr>
          <a:xfrm>
            <a:off x="547578" y="330461"/>
            <a:ext cx="574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Adaptive Sequence </a:t>
            </a:r>
            <a:r>
              <a:rPr lang="en-US" altLang="zh-CN" sz="3200" b="1" dirty="0" err="1"/>
              <a:t>Partitioner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F56B07-A809-4E64-8FF3-B4291892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0" y="915236"/>
            <a:ext cx="8926033" cy="35645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59AD62-F072-4271-BB4E-EFCEC619C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82" y="4686284"/>
            <a:ext cx="7348591" cy="21717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E87F4D-F9F3-41E4-90D6-76384482A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99" y="4768963"/>
            <a:ext cx="3152798" cy="3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1642</Words>
  <Application>Microsoft Office PowerPoint</Application>
  <PresentationFormat>宽屏</PresentationFormat>
  <Paragraphs>289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等线</vt:lpstr>
      <vt:lpstr>等线 Light</vt:lpstr>
      <vt:lpstr>黑体</vt:lpstr>
      <vt:lpstr>宋体</vt:lpstr>
      <vt:lpstr>宋体</vt:lpstr>
      <vt:lpstr>微软雅黑</vt:lpstr>
      <vt:lpstr>微软雅黑</vt:lpstr>
      <vt:lpstr>系统字体</vt:lpstr>
      <vt:lpstr>Arial</vt:lpstr>
      <vt:lpstr>Calibri</vt:lpstr>
      <vt:lpstr>Calibri Light</vt:lpstr>
      <vt:lpstr>Cambria Math</vt:lpstr>
      <vt:lpstr>Microsoft New Tai Lue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xunsong li</dc:creator>
  <cp:lastModifiedBy>饶 漩</cp:lastModifiedBy>
  <cp:revision>705</cp:revision>
  <dcterms:created xsi:type="dcterms:W3CDTF">2021-04-20T06:58:53Z</dcterms:created>
  <dcterms:modified xsi:type="dcterms:W3CDTF">2021-10-05T13:48:34Z</dcterms:modified>
</cp:coreProperties>
</file>